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59" r:id="rId5"/>
    <p:sldId id="261" r:id="rId6"/>
    <p:sldId id="262" r:id="rId7"/>
    <p:sldId id="264" r:id="rId8"/>
    <p:sldId id="263" r:id="rId9"/>
    <p:sldId id="267" r:id="rId10"/>
    <p:sldId id="265" r:id="rId11"/>
    <p:sldId id="268" r:id="rId12"/>
    <p:sldId id="257" r:id="rId13"/>
    <p:sldId id="269" r:id="rId14"/>
    <p:sldId id="270" r:id="rId15"/>
    <p:sldId id="271" r:id="rId16"/>
    <p:sldId id="272" r:id="rId17"/>
    <p:sldId id="273" r:id="rId18"/>
    <p:sldId id="286" r:id="rId19"/>
    <p:sldId id="282" r:id="rId20"/>
    <p:sldId id="287" r:id="rId21"/>
    <p:sldId id="280" r:id="rId22"/>
    <p:sldId id="274" r:id="rId23"/>
    <p:sldId id="283" r:id="rId24"/>
    <p:sldId id="278" r:id="rId25"/>
    <p:sldId id="285" r:id="rId26"/>
    <p:sldId id="284" r:id="rId27"/>
    <p:sldId id="279"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CC35F6-D2E6-4A42-8B40-1E1C105D0962}">
          <p14:sldIdLst>
            <p14:sldId id="256"/>
            <p14:sldId id="258"/>
            <p14:sldId id="260"/>
            <p14:sldId id="259"/>
            <p14:sldId id="261"/>
            <p14:sldId id="262"/>
            <p14:sldId id="264"/>
            <p14:sldId id="263"/>
            <p14:sldId id="267"/>
            <p14:sldId id="265"/>
            <p14:sldId id="268"/>
            <p14:sldId id="257"/>
            <p14:sldId id="269"/>
            <p14:sldId id="270"/>
            <p14:sldId id="271"/>
            <p14:sldId id="272"/>
            <p14:sldId id="273"/>
            <p14:sldId id="286"/>
            <p14:sldId id="282"/>
            <p14:sldId id="287"/>
            <p14:sldId id="280"/>
            <p14:sldId id="274"/>
            <p14:sldId id="283"/>
            <p14:sldId id="278"/>
            <p14:sldId id="285"/>
            <p14:sldId id="284"/>
            <p14:sldId id="279"/>
            <p14:sldId id="276"/>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6"/>
    <p:restoredTop sz="94663"/>
  </p:normalViewPr>
  <p:slideViewPr>
    <p:cSldViewPr snapToGrid="0" snapToObjects="1">
      <p:cViewPr>
        <p:scale>
          <a:sx n="117" d="100"/>
          <a:sy n="117" d="100"/>
        </p:scale>
        <p:origin x="-108" y="72"/>
      </p:cViewPr>
      <p:guideLst>
        <p:guide orient="horz" pos="2160"/>
        <p:guide pos="3840"/>
      </p:guideLst>
    </p:cSldViewPr>
  </p:slideViewPr>
  <p:outlineViewPr>
    <p:cViewPr>
      <p:scale>
        <a:sx n="33" d="100"/>
        <a:sy n="33" d="100"/>
      </p:scale>
      <p:origin x="0" y="-20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803339-3A76-4ACB-A57E-CBCAF17E5F62}"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8F2CEE10-2776-4CD8-8C7B-E52FDF0E2275}">
      <dgm:prSet/>
      <dgm:spPr/>
      <dgm:t>
        <a:bodyPr/>
        <a:lstStyle/>
        <a:p>
          <a:r>
            <a:rPr lang="en-US" dirty="0"/>
            <a:t>A disease transmitted by a bite from a black legged </a:t>
          </a:r>
          <a:r>
            <a:rPr lang="en-US" dirty="0" smtClean="0"/>
            <a:t>tick.</a:t>
          </a:r>
          <a:endParaRPr lang="en-US" dirty="0"/>
        </a:p>
      </dgm:t>
    </dgm:pt>
    <dgm:pt modelId="{D6E51BB5-173D-426E-9EAA-04C3639B6A5E}" type="parTrans" cxnId="{7AC043EC-FBF7-41C3-9CBD-E9089E779F20}">
      <dgm:prSet/>
      <dgm:spPr/>
      <dgm:t>
        <a:bodyPr/>
        <a:lstStyle/>
        <a:p>
          <a:endParaRPr lang="en-US"/>
        </a:p>
      </dgm:t>
    </dgm:pt>
    <dgm:pt modelId="{6492070F-421B-4113-B555-4F9018DB5846}" type="sibTrans" cxnId="{7AC043EC-FBF7-41C3-9CBD-E9089E779F20}">
      <dgm:prSet/>
      <dgm:spPr/>
      <dgm:t>
        <a:bodyPr/>
        <a:lstStyle/>
        <a:p>
          <a:endParaRPr lang="en-US"/>
        </a:p>
      </dgm:t>
    </dgm:pt>
    <dgm:pt modelId="{EB4B7E98-A1DC-4A64-BCFE-CB43FE6C039E}">
      <dgm:prSet/>
      <dgm:spPr/>
      <dgm:t>
        <a:bodyPr/>
        <a:lstStyle/>
        <a:p>
          <a:r>
            <a:rPr lang="en-US"/>
            <a:t>Symptoms: fever, headache, fatigue, and a characteristic skin rash called erythema migraines. </a:t>
          </a:r>
        </a:p>
      </dgm:t>
    </dgm:pt>
    <dgm:pt modelId="{ACCD7C9C-FF38-4BA5-AAE0-FC5AB7243B08}" type="parTrans" cxnId="{37C1A7EB-7542-4E3F-8BAA-9E282B59B597}">
      <dgm:prSet/>
      <dgm:spPr/>
      <dgm:t>
        <a:bodyPr/>
        <a:lstStyle/>
        <a:p>
          <a:endParaRPr lang="en-US"/>
        </a:p>
      </dgm:t>
    </dgm:pt>
    <dgm:pt modelId="{E5A07C3C-7F14-4B3B-B0B5-505EEC456DA3}" type="sibTrans" cxnId="{37C1A7EB-7542-4E3F-8BAA-9E282B59B597}">
      <dgm:prSet/>
      <dgm:spPr/>
      <dgm:t>
        <a:bodyPr/>
        <a:lstStyle/>
        <a:p>
          <a:endParaRPr lang="en-US"/>
        </a:p>
      </dgm:t>
    </dgm:pt>
    <dgm:pt modelId="{BE607E2F-741E-4DE6-B318-E0EDACE8588E}">
      <dgm:prSet/>
      <dgm:spPr/>
      <dgm:t>
        <a:bodyPr/>
        <a:lstStyle/>
        <a:p>
          <a:r>
            <a:rPr lang="en-US"/>
            <a:t>If left untreated, infection can spread to joints, the heart, and the nervous system.</a:t>
          </a:r>
        </a:p>
      </dgm:t>
    </dgm:pt>
    <dgm:pt modelId="{C5054190-ACCC-4D97-B317-87C4D4C9F3C5}" type="parTrans" cxnId="{99D6A30B-8074-4EF3-BC66-EBA8EF2651ED}">
      <dgm:prSet/>
      <dgm:spPr/>
      <dgm:t>
        <a:bodyPr/>
        <a:lstStyle/>
        <a:p>
          <a:endParaRPr lang="en-US"/>
        </a:p>
      </dgm:t>
    </dgm:pt>
    <dgm:pt modelId="{1493F6A0-122C-44B7-BA09-F036DC32307E}" type="sibTrans" cxnId="{99D6A30B-8074-4EF3-BC66-EBA8EF2651ED}">
      <dgm:prSet/>
      <dgm:spPr/>
      <dgm:t>
        <a:bodyPr/>
        <a:lstStyle/>
        <a:p>
          <a:endParaRPr lang="en-US"/>
        </a:p>
      </dgm:t>
    </dgm:pt>
    <dgm:pt modelId="{7ADD918B-2E02-5A4F-BB5C-F365118CC6F2}" type="pres">
      <dgm:prSet presAssocID="{2C803339-3A76-4ACB-A57E-CBCAF17E5F62}" presName="hierChild1" presStyleCnt="0">
        <dgm:presLayoutVars>
          <dgm:chPref val="1"/>
          <dgm:dir/>
          <dgm:animOne val="branch"/>
          <dgm:animLvl val="lvl"/>
          <dgm:resizeHandles/>
        </dgm:presLayoutVars>
      </dgm:prSet>
      <dgm:spPr/>
      <dgm:t>
        <a:bodyPr/>
        <a:lstStyle/>
        <a:p>
          <a:endParaRPr lang="en-US"/>
        </a:p>
      </dgm:t>
    </dgm:pt>
    <dgm:pt modelId="{6BEFC041-9B10-B849-A56B-88F2881956EC}" type="pres">
      <dgm:prSet presAssocID="{8F2CEE10-2776-4CD8-8C7B-E52FDF0E2275}" presName="hierRoot1" presStyleCnt="0"/>
      <dgm:spPr/>
    </dgm:pt>
    <dgm:pt modelId="{96AF9ECB-79F0-A843-97BD-D8174A398C62}" type="pres">
      <dgm:prSet presAssocID="{8F2CEE10-2776-4CD8-8C7B-E52FDF0E2275}" presName="composite" presStyleCnt="0"/>
      <dgm:spPr/>
    </dgm:pt>
    <dgm:pt modelId="{0805A1EE-ED1D-5943-BFE8-501E0F9F8F77}" type="pres">
      <dgm:prSet presAssocID="{8F2CEE10-2776-4CD8-8C7B-E52FDF0E2275}" presName="background" presStyleLbl="node0" presStyleIdx="0" presStyleCnt="3"/>
      <dgm:spPr/>
    </dgm:pt>
    <dgm:pt modelId="{A598FDC8-B85C-854C-A7B5-30F9D5BA41BE}" type="pres">
      <dgm:prSet presAssocID="{8F2CEE10-2776-4CD8-8C7B-E52FDF0E2275}" presName="text" presStyleLbl="fgAcc0" presStyleIdx="0" presStyleCnt="3">
        <dgm:presLayoutVars>
          <dgm:chPref val="3"/>
        </dgm:presLayoutVars>
      </dgm:prSet>
      <dgm:spPr/>
      <dgm:t>
        <a:bodyPr/>
        <a:lstStyle/>
        <a:p>
          <a:endParaRPr lang="en-US"/>
        </a:p>
      </dgm:t>
    </dgm:pt>
    <dgm:pt modelId="{FC4E81E0-37CB-374E-8419-0377C4338CA3}" type="pres">
      <dgm:prSet presAssocID="{8F2CEE10-2776-4CD8-8C7B-E52FDF0E2275}" presName="hierChild2" presStyleCnt="0"/>
      <dgm:spPr/>
    </dgm:pt>
    <dgm:pt modelId="{EDAE5250-4AB0-3344-A0CD-96FA689CD593}" type="pres">
      <dgm:prSet presAssocID="{EB4B7E98-A1DC-4A64-BCFE-CB43FE6C039E}" presName="hierRoot1" presStyleCnt="0"/>
      <dgm:spPr/>
    </dgm:pt>
    <dgm:pt modelId="{A0673C84-F89B-FE41-A035-052B781334B4}" type="pres">
      <dgm:prSet presAssocID="{EB4B7E98-A1DC-4A64-BCFE-CB43FE6C039E}" presName="composite" presStyleCnt="0"/>
      <dgm:spPr/>
    </dgm:pt>
    <dgm:pt modelId="{5E244B1A-6BC0-2B4E-BF6B-F36AE6355D9B}" type="pres">
      <dgm:prSet presAssocID="{EB4B7E98-A1DC-4A64-BCFE-CB43FE6C039E}" presName="background" presStyleLbl="node0" presStyleIdx="1" presStyleCnt="3"/>
      <dgm:spPr/>
    </dgm:pt>
    <dgm:pt modelId="{416554C8-23F5-3C4A-A96D-4556978F2BC8}" type="pres">
      <dgm:prSet presAssocID="{EB4B7E98-A1DC-4A64-BCFE-CB43FE6C039E}" presName="text" presStyleLbl="fgAcc0" presStyleIdx="1" presStyleCnt="3">
        <dgm:presLayoutVars>
          <dgm:chPref val="3"/>
        </dgm:presLayoutVars>
      </dgm:prSet>
      <dgm:spPr/>
      <dgm:t>
        <a:bodyPr/>
        <a:lstStyle/>
        <a:p>
          <a:endParaRPr lang="en-US"/>
        </a:p>
      </dgm:t>
    </dgm:pt>
    <dgm:pt modelId="{1CB8E363-8827-8F46-80B2-F65B97543266}" type="pres">
      <dgm:prSet presAssocID="{EB4B7E98-A1DC-4A64-BCFE-CB43FE6C039E}" presName="hierChild2" presStyleCnt="0"/>
      <dgm:spPr/>
    </dgm:pt>
    <dgm:pt modelId="{9A4183CA-7F78-9A4F-98E9-52E94E62E071}" type="pres">
      <dgm:prSet presAssocID="{BE607E2F-741E-4DE6-B318-E0EDACE8588E}" presName="hierRoot1" presStyleCnt="0"/>
      <dgm:spPr/>
    </dgm:pt>
    <dgm:pt modelId="{79C07757-E22E-8843-8CE8-4B39C5DDDC99}" type="pres">
      <dgm:prSet presAssocID="{BE607E2F-741E-4DE6-B318-E0EDACE8588E}" presName="composite" presStyleCnt="0"/>
      <dgm:spPr/>
    </dgm:pt>
    <dgm:pt modelId="{6DF1371A-D487-4F48-8C40-55900B34895C}" type="pres">
      <dgm:prSet presAssocID="{BE607E2F-741E-4DE6-B318-E0EDACE8588E}" presName="background" presStyleLbl="node0" presStyleIdx="2" presStyleCnt="3"/>
      <dgm:spPr/>
    </dgm:pt>
    <dgm:pt modelId="{53D1C79D-EDB6-B244-BECD-77B3BB0270FE}" type="pres">
      <dgm:prSet presAssocID="{BE607E2F-741E-4DE6-B318-E0EDACE8588E}" presName="text" presStyleLbl="fgAcc0" presStyleIdx="2" presStyleCnt="3">
        <dgm:presLayoutVars>
          <dgm:chPref val="3"/>
        </dgm:presLayoutVars>
      </dgm:prSet>
      <dgm:spPr/>
      <dgm:t>
        <a:bodyPr/>
        <a:lstStyle/>
        <a:p>
          <a:endParaRPr lang="en-US"/>
        </a:p>
      </dgm:t>
    </dgm:pt>
    <dgm:pt modelId="{2D62CE47-1D19-C043-9243-74B15430EA37}" type="pres">
      <dgm:prSet presAssocID="{BE607E2F-741E-4DE6-B318-E0EDACE8588E}" presName="hierChild2" presStyleCnt="0"/>
      <dgm:spPr/>
    </dgm:pt>
  </dgm:ptLst>
  <dgm:cxnLst>
    <dgm:cxn modelId="{99D6A30B-8074-4EF3-BC66-EBA8EF2651ED}" srcId="{2C803339-3A76-4ACB-A57E-CBCAF17E5F62}" destId="{BE607E2F-741E-4DE6-B318-E0EDACE8588E}" srcOrd="2" destOrd="0" parTransId="{C5054190-ACCC-4D97-B317-87C4D4C9F3C5}" sibTransId="{1493F6A0-122C-44B7-BA09-F036DC32307E}"/>
    <dgm:cxn modelId="{37C1A7EB-7542-4E3F-8BAA-9E282B59B597}" srcId="{2C803339-3A76-4ACB-A57E-CBCAF17E5F62}" destId="{EB4B7E98-A1DC-4A64-BCFE-CB43FE6C039E}" srcOrd="1" destOrd="0" parTransId="{ACCD7C9C-FF38-4BA5-AAE0-FC5AB7243B08}" sibTransId="{E5A07C3C-7F14-4B3B-B0B5-505EEC456DA3}"/>
    <dgm:cxn modelId="{7AC043EC-FBF7-41C3-9CBD-E9089E779F20}" srcId="{2C803339-3A76-4ACB-A57E-CBCAF17E5F62}" destId="{8F2CEE10-2776-4CD8-8C7B-E52FDF0E2275}" srcOrd="0" destOrd="0" parTransId="{D6E51BB5-173D-426E-9EAA-04C3639B6A5E}" sibTransId="{6492070F-421B-4113-B555-4F9018DB5846}"/>
    <dgm:cxn modelId="{1ECFFFF6-9B5F-D743-A6BC-6E24DD498FF4}" type="presOf" srcId="{EB4B7E98-A1DC-4A64-BCFE-CB43FE6C039E}" destId="{416554C8-23F5-3C4A-A96D-4556978F2BC8}" srcOrd="0" destOrd="0" presId="urn:microsoft.com/office/officeart/2005/8/layout/hierarchy1"/>
    <dgm:cxn modelId="{77313AD1-B65E-9F4F-A4AD-97ACE1B04137}" type="presOf" srcId="{2C803339-3A76-4ACB-A57E-CBCAF17E5F62}" destId="{7ADD918B-2E02-5A4F-BB5C-F365118CC6F2}" srcOrd="0" destOrd="0" presId="urn:microsoft.com/office/officeart/2005/8/layout/hierarchy1"/>
    <dgm:cxn modelId="{593E54C2-0963-6B4A-8374-03EACF317A8E}" type="presOf" srcId="{BE607E2F-741E-4DE6-B318-E0EDACE8588E}" destId="{53D1C79D-EDB6-B244-BECD-77B3BB0270FE}" srcOrd="0" destOrd="0" presId="urn:microsoft.com/office/officeart/2005/8/layout/hierarchy1"/>
    <dgm:cxn modelId="{73A8A4BC-A1FF-B441-9914-87B539CF65F2}" type="presOf" srcId="{8F2CEE10-2776-4CD8-8C7B-E52FDF0E2275}" destId="{A598FDC8-B85C-854C-A7B5-30F9D5BA41BE}" srcOrd="0" destOrd="0" presId="urn:microsoft.com/office/officeart/2005/8/layout/hierarchy1"/>
    <dgm:cxn modelId="{EC4A753F-C4C7-444E-92BB-70891D15CEE9}" type="presParOf" srcId="{7ADD918B-2E02-5A4F-BB5C-F365118CC6F2}" destId="{6BEFC041-9B10-B849-A56B-88F2881956EC}" srcOrd="0" destOrd="0" presId="urn:microsoft.com/office/officeart/2005/8/layout/hierarchy1"/>
    <dgm:cxn modelId="{EF8CE302-5B2B-3B4E-9142-70313419609E}" type="presParOf" srcId="{6BEFC041-9B10-B849-A56B-88F2881956EC}" destId="{96AF9ECB-79F0-A843-97BD-D8174A398C62}" srcOrd="0" destOrd="0" presId="urn:microsoft.com/office/officeart/2005/8/layout/hierarchy1"/>
    <dgm:cxn modelId="{18425684-167E-754B-A12C-AEA7EC0CABD8}" type="presParOf" srcId="{96AF9ECB-79F0-A843-97BD-D8174A398C62}" destId="{0805A1EE-ED1D-5943-BFE8-501E0F9F8F77}" srcOrd="0" destOrd="0" presId="urn:microsoft.com/office/officeart/2005/8/layout/hierarchy1"/>
    <dgm:cxn modelId="{1141F0DA-A1D2-0B49-9C93-FF6F8FE865FB}" type="presParOf" srcId="{96AF9ECB-79F0-A843-97BD-D8174A398C62}" destId="{A598FDC8-B85C-854C-A7B5-30F9D5BA41BE}" srcOrd="1" destOrd="0" presId="urn:microsoft.com/office/officeart/2005/8/layout/hierarchy1"/>
    <dgm:cxn modelId="{8644FCFD-BDAC-0D4E-B8F6-2E9BC4C4DD69}" type="presParOf" srcId="{6BEFC041-9B10-B849-A56B-88F2881956EC}" destId="{FC4E81E0-37CB-374E-8419-0377C4338CA3}" srcOrd="1" destOrd="0" presId="urn:microsoft.com/office/officeart/2005/8/layout/hierarchy1"/>
    <dgm:cxn modelId="{2131604D-A93C-DC41-B7C5-00CDC5161006}" type="presParOf" srcId="{7ADD918B-2E02-5A4F-BB5C-F365118CC6F2}" destId="{EDAE5250-4AB0-3344-A0CD-96FA689CD593}" srcOrd="1" destOrd="0" presId="urn:microsoft.com/office/officeart/2005/8/layout/hierarchy1"/>
    <dgm:cxn modelId="{0B2E9AA4-F901-B84D-8CC9-3D3AF04906B0}" type="presParOf" srcId="{EDAE5250-4AB0-3344-A0CD-96FA689CD593}" destId="{A0673C84-F89B-FE41-A035-052B781334B4}" srcOrd="0" destOrd="0" presId="urn:microsoft.com/office/officeart/2005/8/layout/hierarchy1"/>
    <dgm:cxn modelId="{54B7494D-4014-B044-9EAA-7256C5BE1284}" type="presParOf" srcId="{A0673C84-F89B-FE41-A035-052B781334B4}" destId="{5E244B1A-6BC0-2B4E-BF6B-F36AE6355D9B}" srcOrd="0" destOrd="0" presId="urn:microsoft.com/office/officeart/2005/8/layout/hierarchy1"/>
    <dgm:cxn modelId="{6771217F-7142-404A-8999-A746F86483EB}" type="presParOf" srcId="{A0673C84-F89B-FE41-A035-052B781334B4}" destId="{416554C8-23F5-3C4A-A96D-4556978F2BC8}" srcOrd="1" destOrd="0" presId="urn:microsoft.com/office/officeart/2005/8/layout/hierarchy1"/>
    <dgm:cxn modelId="{6AADC175-4F29-854E-A9EC-FE71A5091021}" type="presParOf" srcId="{EDAE5250-4AB0-3344-A0CD-96FA689CD593}" destId="{1CB8E363-8827-8F46-80B2-F65B97543266}" srcOrd="1" destOrd="0" presId="urn:microsoft.com/office/officeart/2005/8/layout/hierarchy1"/>
    <dgm:cxn modelId="{F71A83A9-2EB6-E74E-B423-86885D1DF4E6}" type="presParOf" srcId="{7ADD918B-2E02-5A4F-BB5C-F365118CC6F2}" destId="{9A4183CA-7F78-9A4F-98E9-52E94E62E071}" srcOrd="2" destOrd="0" presId="urn:microsoft.com/office/officeart/2005/8/layout/hierarchy1"/>
    <dgm:cxn modelId="{5F8C6D13-4F82-9845-8804-E754BAFC3491}" type="presParOf" srcId="{9A4183CA-7F78-9A4F-98E9-52E94E62E071}" destId="{79C07757-E22E-8843-8CE8-4B39C5DDDC99}" srcOrd="0" destOrd="0" presId="urn:microsoft.com/office/officeart/2005/8/layout/hierarchy1"/>
    <dgm:cxn modelId="{2DF6C64E-8B6D-F74D-A3DA-3D3A730E88ED}" type="presParOf" srcId="{79C07757-E22E-8843-8CE8-4B39C5DDDC99}" destId="{6DF1371A-D487-4F48-8C40-55900B34895C}" srcOrd="0" destOrd="0" presId="urn:microsoft.com/office/officeart/2005/8/layout/hierarchy1"/>
    <dgm:cxn modelId="{DB360FDB-3B6F-3D4F-80E4-21295950884C}" type="presParOf" srcId="{79C07757-E22E-8843-8CE8-4B39C5DDDC99}" destId="{53D1C79D-EDB6-B244-BECD-77B3BB0270FE}" srcOrd="1" destOrd="0" presId="urn:microsoft.com/office/officeart/2005/8/layout/hierarchy1"/>
    <dgm:cxn modelId="{4084942F-0A44-A345-B30E-233E417D7E1B}" type="presParOf" srcId="{9A4183CA-7F78-9A4F-98E9-52E94E62E071}" destId="{2D62CE47-1D19-C043-9243-74B15430EA3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2F518B-8D8A-4179-BD79-97909534B50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7A889C0-7E65-438E-A0A5-D86780709975}">
      <dgm:prSet/>
      <dgm:spPr/>
      <dgm:t>
        <a:bodyPr/>
        <a:lstStyle/>
        <a:p>
          <a:r>
            <a:rPr lang="en-US" dirty="0"/>
            <a:t>The emergence of Lyme disease in Connecticut is attributed in large part to changes in land use. Land that at one time was used for farming has become reforested and increasingly developed for suburban residential </a:t>
          </a:r>
          <a:r>
            <a:rPr lang="en-US" dirty="0" smtClean="0"/>
            <a:t>use.</a:t>
          </a:r>
          <a:endParaRPr lang="en-US" dirty="0"/>
        </a:p>
      </dgm:t>
    </dgm:pt>
    <dgm:pt modelId="{A6401BC0-2AC3-48AC-B813-DDE5E800F875}" type="parTrans" cxnId="{ECDA56CC-7834-45AD-9115-5A5B20F442F3}">
      <dgm:prSet/>
      <dgm:spPr/>
      <dgm:t>
        <a:bodyPr/>
        <a:lstStyle/>
        <a:p>
          <a:endParaRPr lang="en-US"/>
        </a:p>
      </dgm:t>
    </dgm:pt>
    <dgm:pt modelId="{59AB8394-85E1-4F15-9C4C-6A34E45DC93C}" type="sibTrans" cxnId="{ECDA56CC-7834-45AD-9115-5A5B20F442F3}">
      <dgm:prSet/>
      <dgm:spPr/>
      <dgm:t>
        <a:bodyPr/>
        <a:lstStyle/>
        <a:p>
          <a:endParaRPr lang="en-US"/>
        </a:p>
      </dgm:t>
    </dgm:pt>
    <dgm:pt modelId="{C64DB649-43BE-42D2-98C8-331454A75979}">
      <dgm:prSet/>
      <dgm:spPr/>
      <dgm:t>
        <a:bodyPr/>
        <a:lstStyle/>
        <a:p>
          <a:r>
            <a:rPr lang="en-US" dirty="0"/>
            <a:t>These changes help support growth and expansion for the tick population in </a:t>
          </a:r>
          <a:r>
            <a:rPr lang="en-US" dirty="0" smtClean="0"/>
            <a:t>Connecticut.</a:t>
          </a:r>
          <a:endParaRPr lang="en-US" dirty="0"/>
        </a:p>
      </dgm:t>
    </dgm:pt>
    <dgm:pt modelId="{42C63213-4987-4984-AC24-01146314F894}" type="parTrans" cxnId="{FAE0F32B-1BBE-434C-9BEA-D5D57D66035F}">
      <dgm:prSet/>
      <dgm:spPr/>
      <dgm:t>
        <a:bodyPr/>
        <a:lstStyle/>
        <a:p>
          <a:endParaRPr lang="en-US"/>
        </a:p>
      </dgm:t>
    </dgm:pt>
    <dgm:pt modelId="{E3C5B410-5290-4960-94A5-00297AB3F958}" type="sibTrans" cxnId="{FAE0F32B-1BBE-434C-9BEA-D5D57D66035F}">
      <dgm:prSet/>
      <dgm:spPr/>
      <dgm:t>
        <a:bodyPr/>
        <a:lstStyle/>
        <a:p>
          <a:endParaRPr lang="en-US"/>
        </a:p>
      </dgm:t>
    </dgm:pt>
    <dgm:pt modelId="{99D7312C-DF09-354C-84B9-5FC112720ECC}" type="pres">
      <dgm:prSet presAssocID="{B62F518B-8D8A-4179-BD79-97909534B501}" presName="linear" presStyleCnt="0">
        <dgm:presLayoutVars>
          <dgm:animLvl val="lvl"/>
          <dgm:resizeHandles val="exact"/>
        </dgm:presLayoutVars>
      </dgm:prSet>
      <dgm:spPr/>
      <dgm:t>
        <a:bodyPr/>
        <a:lstStyle/>
        <a:p>
          <a:endParaRPr lang="en-US"/>
        </a:p>
      </dgm:t>
    </dgm:pt>
    <dgm:pt modelId="{CD0E724E-F0E1-2A4A-A2CF-3C325A25B615}" type="pres">
      <dgm:prSet presAssocID="{27A889C0-7E65-438E-A0A5-D86780709975}" presName="parentText" presStyleLbl="node1" presStyleIdx="0" presStyleCnt="2">
        <dgm:presLayoutVars>
          <dgm:chMax val="0"/>
          <dgm:bulletEnabled val="1"/>
        </dgm:presLayoutVars>
      </dgm:prSet>
      <dgm:spPr/>
      <dgm:t>
        <a:bodyPr/>
        <a:lstStyle/>
        <a:p>
          <a:endParaRPr lang="en-US"/>
        </a:p>
      </dgm:t>
    </dgm:pt>
    <dgm:pt modelId="{21C9561B-86E1-8044-B5EB-1C4CAB00766D}" type="pres">
      <dgm:prSet presAssocID="{59AB8394-85E1-4F15-9C4C-6A34E45DC93C}" presName="spacer" presStyleCnt="0"/>
      <dgm:spPr/>
    </dgm:pt>
    <dgm:pt modelId="{0F2634DE-1296-3B4A-9D34-80889C90ADE3}" type="pres">
      <dgm:prSet presAssocID="{C64DB649-43BE-42D2-98C8-331454A75979}" presName="parentText" presStyleLbl="node1" presStyleIdx="1" presStyleCnt="2">
        <dgm:presLayoutVars>
          <dgm:chMax val="0"/>
          <dgm:bulletEnabled val="1"/>
        </dgm:presLayoutVars>
      </dgm:prSet>
      <dgm:spPr/>
      <dgm:t>
        <a:bodyPr/>
        <a:lstStyle/>
        <a:p>
          <a:endParaRPr lang="en-US"/>
        </a:p>
      </dgm:t>
    </dgm:pt>
  </dgm:ptLst>
  <dgm:cxnLst>
    <dgm:cxn modelId="{630BE1CC-D177-E847-935F-5AE42C562ABC}" type="presOf" srcId="{27A889C0-7E65-438E-A0A5-D86780709975}" destId="{CD0E724E-F0E1-2A4A-A2CF-3C325A25B615}" srcOrd="0" destOrd="0" presId="urn:microsoft.com/office/officeart/2005/8/layout/vList2"/>
    <dgm:cxn modelId="{DABF8EFE-3131-9E4F-A936-2E234E3E6683}" type="presOf" srcId="{C64DB649-43BE-42D2-98C8-331454A75979}" destId="{0F2634DE-1296-3B4A-9D34-80889C90ADE3}" srcOrd="0" destOrd="0" presId="urn:microsoft.com/office/officeart/2005/8/layout/vList2"/>
    <dgm:cxn modelId="{ECDA56CC-7834-45AD-9115-5A5B20F442F3}" srcId="{B62F518B-8D8A-4179-BD79-97909534B501}" destId="{27A889C0-7E65-438E-A0A5-D86780709975}" srcOrd="0" destOrd="0" parTransId="{A6401BC0-2AC3-48AC-B813-DDE5E800F875}" sibTransId="{59AB8394-85E1-4F15-9C4C-6A34E45DC93C}"/>
    <dgm:cxn modelId="{6F039C1B-2621-F747-9F5D-565E9CD6EB66}" type="presOf" srcId="{B62F518B-8D8A-4179-BD79-97909534B501}" destId="{99D7312C-DF09-354C-84B9-5FC112720ECC}" srcOrd="0" destOrd="0" presId="urn:microsoft.com/office/officeart/2005/8/layout/vList2"/>
    <dgm:cxn modelId="{FAE0F32B-1BBE-434C-9BEA-D5D57D66035F}" srcId="{B62F518B-8D8A-4179-BD79-97909534B501}" destId="{C64DB649-43BE-42D2-98C8-331454A75979}" srcOrd="1" destOrd="0" parTransId="{42C63213-4987-4984-AC24-01146314F894}" sibTransId="{E3C5B410-5290-4960-94A5-00297AB3F958}"/>
    <dgm:cxn modelId="{8BCB0D2D-0908-6C43-A004-F8AEC15EF244}" type="presParOf" srcId="{99D7312C-DF09-354C-84B9-5FC112720ECC}" destId="{CD0E724E-F0E1-2A4A-A2CF-3C325A25B615}" srcOrd="0" destOrd="0" presId="urn:microsoft.com/office/officeart/2005/8/layout/vList2"/>
    <dgm:cxn modelId="{11D8F5D6-35B6-FD4A-AAE9-63DE35A86024}" type="presParOf" srcId="{99D7312C-DF09-354C-84B9-5FC112720ECC}" destId="{21C9561B-86E1-8044-B5EB-1C4CAB00766D}" srcOrd="1" destOrd="0" presId="urn:microsoft.com/office/officeart/2005/8/layout/vList2"/>
    <dgm:cxn modelId="{4AE72898-1EAA-C246-B018-31B4B657A55E}" type="presParOf" srcId="{99D7312C-DF09-354C-84B9-5FC112720ECC}" destId="{0F2634DE-1296-3B4A-9D34-80889C90ADE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CEA689-C440-462F-86DC-17004BB83EE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49B675B-E5EC-45FF-A048-78C2D0783948}">
      <dgm:prSet/>
      <dgm:spPr/>
      <dgm:t>
        <a:bodyPr/>
        <a:lstStyle/>
        <a:p>
          <a:r>
            <a:rPr lang="en-US" dirty="0"/>
            <a:t>There are many forms of disease prevention but as with any method, each come with their own associated costs and probability of </a:t>
          </a:r>
          <a:r>
            <a:rPr lang="en-US" dirty="0" smtClean="0"/>
            <a:t>success.</a:t>
          </a:r>
          <a:endParaRPr lang="en-US" dirty="0"/>
        </a:p>
      </dgm:t>
    </dgm:pt>
    <dgm:pt modelId="{88841C38-5FF0-4E6D-A0F3-1EC23F2656B7}" type="parTrans" cxnId="{86AAAFCB-EBB8-48F3-A5B3-08200E744A11}">
      <dgm:prSet/>
      <dgm:spPr/>
      <dgm:t>
        <a:bodyPr/>
        <a:lstStyle/>
        <a:p>
          <a:endParaRPr lang="en-US"/>
        </a:p>
      </dgm:t>
    </dgm:pt>
    <dgm:pt modelId="{7DF05801-1AB1-4B80-A198-02A6FAFE9D14}" type="sibTrans" cxnId="{86AAAFCB-EBB8-48F3-A5B3-08200E744A11}">
      <dgm:prSet/>
      <dgm:spPr/>
      <dgm:t>
        <a:bodyPr/>
        <a:lstStyle/>
        <a:p>
          <a:endParaRPr lang="en-US"/>
        </a:p>
      </dgm:t>
    </dgm:pt>
    <dgm:pt modelId="{6DF3E287-B305-48F9-8FEE-6EA158CF64E6}">
      <dgm:prSet/>
      <dgm:spPr/>
      <dgm:t>
        <a:bodyPr/>
        <a:lstStyle/>
        <a:p>
          <a:r>
            <a:rPr lang="en-US" dirty="0"/>
            <a:t>On top of the cost of each method, each will have their own environmental impact which needs to be </a:t>
          </a:r>
          <a:r>
            <a:rPr lang="en-US" dirty="0" smtClean="0"/>
            <a:t>considered.</a:t>
          </a:r>
          <a:endParaRPr lang="en-US" dirty="0"/>
        </a:p>
      </dgm:t>
    </dgm:pt>
    <dgm:pt modelId="{6DD0F67F-251C-4613-89FA-74B26BFF52EE}" type="parTrans" cxnId="{B70CF1D2-93B3-44F6-858C-5BC6B2F95E78}">
      <dgm:prSet/>
      <dgm:spPr/>
      <dgm:t>
        <a:bodyPr/>
        <a:lstStyle/>
        <a:p>
          <a:endParaRPr lang="en-US"/>
        </a:p>
      </dgm:t>
    </dgm:pt>
    <dgm:pt modelId="{8034F2E8-31BE-4432-AEE6-9F5489950D1B}" type="sibTrans" cxnId="{B70CF1D2-93B3-44F6-858C-5BC6B2F95E78}">
      <dgm:prSet/>
      <dgm:spPr/>
      <dgm:t>
        <a:bodyPr/>
        <a:lstStyle/>
        <a:p>
          <a:endParaRPr lang="en-US"/>
        </a:p>
      </dgm:t>
    </dgm:pt>
    <dgm:pt modelId="{46BBB3BA-E7C4-4B70-9AB6-9AEA5B1FCDD3}">
      <dgm:prSet/>
      <dgm:spPr/>
      <dgm:t>
        <a:bodyPr/>
        <a:lstStyle/>
        <a:p>
          <a:r>
            <a:rPr lang="en-US" dirty="0"/>
            <a:t>The methods can range from large scale methods such as pesticides, like </a:t>
          </a:r>
          <a:r>
            <a:rPr lang="en-US" dirty="0" err="1"/>
            <a:t>Deltamethrin</a:t>
          </a:r>
          <a:r>
            <a:rPr lang="en-US" dirty="0"/>
            <a:t> and </a:t>
          </a:r>
          <a:r>
            <a:rPr lang="en-US" dirty="0" err="1"/>
            <a:t>Cyfluthrin</a:t>
          </a:r>
          <a:r>
            <a:rPr lang="en-US" dirty="0"/>
            <a:t>, to methods that help curb the spread through wildlife such as 4 posters and </a:t>
          </a:r>
          <a:r>
            <a:rPr lang="en-US" dirty="0" smtClean="0"/>
            <a:t>fencing.</a:t>
          </a:r>
          <a:endParaRPr lang="en-US" dirty="0"/>
        </a:p>
      </dgm:t>
    </dgm:pt>
    <dgm:pt modelId="{D9E57B14-3141-4E2E-9D48-A88B7F1A9725}" type="parTrans" cxnId="{1E51750A-3610-4494-8F29-B98F7D17F544}">
      <dgm:prSet/>
      <dgm:spPr/>
      <dgm:t>
        <a:bodyPr/>
        <a:lstStyle/>
        <a:p>
          <a:endParaRPr lang="en-US"/>
        </a:p>
      </dgm:t>
    </dgm:pt>
    <dgm:pt modelId="{DEB0A881-053B-40D7-A4C0-572FC3F7ADA8}" type="sibTrans" cxnId="{1E51750A-3610-4494-8F29-B98F7D17F544}">
      <dgm:prSet/>
      <dgm:spPr/>
      <dgm:t>
        <a:bodyPr/>
        <a:lstStyle/>
        <a:p>
          <a:endParaRPr lang="en-US"/>
        </a:p>
      </dgm:t>
    </dgm:pt>
    <dgm:pt modelId="{BC735E0D-1211-4ACD-8F98-AAD50A00C8A4}">
      <dgm:prSet/>
      <dgm:spPr/>
      <dgm:t>
        <a:bodyPr/>
        <a:lstStyle/>
        <a:p>
          <a:r>
            <a:rPr lang="en-US" dirty="0"/>
            <a:t>There are also induvial and single home methods such as tick tubes and </a:t>
          </a:r>
          <a:r>
            <a:rPr lang="en-US" dirty="0" err="1"/>
            <a:t>Pyrethrin</a:t>
          </a:r>
          <a:r>
            <a:rPr lang="en-US" dirty="0"/>
            <a:t> </a:t>
          </a:r>
          <a:r>
            <a:rPr lang="en-US" dirty="0" smtClean="0"/>
            <a:t>soap.</a:t>
          </a:r>
          <a:endParaRPr lang="en-US" dirty="0"/>
        </a:p>
      </dgm:t>
    </dgm:pt>
    <dgm:pt modelId="{CB5164F2-17DD-4EF7-92E5-214BADD3622D}" type="parTrans" cxnId="{A8CB95A0-A21B-455C-B787-89E6C32E5F09}">
      <dgm:prSet/>
      <dgm:spPr/>
      <dgm:t>
        <a:bodyPr/>
        <a:lstStyle/>
        <a:p>
          <a:endParaRPr lang="en-US"/>
        </a:p>
      </dgm:t>
    </dgm:pt>
    <dgm:pt modelId="{3D81582C-65A4-4164-BB08-6AF4A4657762}" type="sibTrans" cxnId="{A8CB95A0-A21B-455C-B787-89E6C32E5F09}">
      <dgm:prSet/>
      <dgm:spPr/>
      <dgm:t>
        <a:bodyPr/>
        <a:lstStyle/>
        <a:p>
          <a:endParaRPr lang="en-US"/>
        </a:p>
      </dgm:t>
    </dgm:pt>
    <dgm:pt modelId="{F5FD2D43-2DB4-E14C-9E80-ED0A545AE0B0}" type="pres">
      <dgm:prSet presAssocID="{49CEA689-C440-462F-86DC-17004BB83EE3}" presName="vert0" presStyleCnt="0">
        <dgm:presLayoutVars>
          <dgm:dir/>
          <dgm:animOne val="branch"/>
          <dgm:animLvl val="lvl"/>
        </dgm:presLayoutVars>
      </dgm:prSet>
      <dgm:spPr/>
      <dgm:t>
        <a:bodyPr/>
        <a:lstStyle/>
        <a:p>
          <a:endParaRPr lang="en-US"/>
        </a:p>
      </dgm:t>
    </dgm:pt>
    <dgm:pt modelId="{B5A9D9CE-EE9E-494D-86D0-2A61D48BBB60}" type="pres">
      <dgm:prSet presAssocID="{049B675B-E5EC-45FF-A048-78C2D0783948}" presName="thickLine" presStyleLbl="alignNode1" presStyleIdx="0" presStyleCnt="4"/>
      <dgm:spPr/>
    </dgm:pt>
    <dgm:pt modelId="{2C1974D0-5267-5C43-84B0-579211FFE851}" type="pres">
      <dgm:prSet presAssocID="{049B675B-E5EC-45FF-A048-78C2D0783948}" presName="horz1" presStyleCnt="0"/>
      <dgm:spPr/>
    </dgm:pt>
    <dgm:pt modelId="{926F19CA-840F-F743-AE37-3B520A853466}" type="pres">
      <dgm:prSet presAssocID="{049B675B-E5EC-45FF-A048-78C2D0783948}" presName="tx1" presStyleLbl="revTx" presStyleIdx="0" presStyleCnt="4"/>
      <dgm:spPr/>
      <dgm:t>
        <a:bodyPr/>
        <a:lstStyle/>
        <a:p>
          <a:endParaRPr lang="en-US"/>
        </a:p>
      </dgm:t>
    </dgm:pt>
    <dgm:pt modelId="{652CE2D5-764E-B94E-9BA2-13FD9BD50D8A}" type="pres">
      <dgm:prSet presAssocID="{049B675B-E5EC-45FF-A048-78C2D0783948}" presName="vert1" presStyleCnt="0"/>
      <dgm:spPr/>
    </dgm:pt>
    <dgm:pt modelId="{B6C646F9-4C5C-CE46-945A-0FCDE733F676}" type="pres">
      <dgm:prSet presAssocID="{6DF3E287-B305-48F9-8FEE-6EA158CF64E6}" presName="thickLine" presStyleLbl="alignNode1" presStyleIdx="1" presStyleCnt="4"/>
      <dgm:spPr/>
    </dgm:pt>
    <dgm:pt modelId="{7D7896E9-787E-0B4C-8CB2-DDDDE359F571}" type="pres">
      <dgm:prSet presAssocID="{6DF3E287-B305-48F9-8FEE-6EA158CF64E6}" presName="horz1" presStyleCnt="0"/>
      <dgm:spPr/>
    </dgm:pt>
    <dgm:pt modelId="{46AF3008-18A2-A043-B659-A39342BB25C7}" type="pres">
      <dgm:prSet presAssocID="{6DF3E287-B305-48F9-8FEE-6EA158CF64E6}" presName="tx1" presStyleLbl="revTx" presStyleIdx="1" presStyleCnt="4"/>
      <dgm:spPr/>
      <dgm:t>
        <a:bodyPr/>
        <a:lstStyle/>
        <a:p>
          <a:endParaRPr lang="en-US"/>
        </a:p>
      </dgm:t>
    </dgm:pt>
    <dgm:pt modelId="{84F36376-2923-7F46-88B2-BA7EA49BA2D1}" type="pres">
      <dgm:prSet presAssocID="{6DF3E287-B305-48F9-8FEE-6EA158CF64E6}" presName="vert1" presStyleCnt="0"/>
      <dgm:spPr/>
    </dgm:pt>
    <dgm:pt modelId="{F6AD969A-DC13-9F45-A82F-70E03B4473A3}" type="pres">
      <dgm:prSet presAssocID="{46BBB3BA-E7C4-4B70-9AB6-9AEA5B1FCDD3}" presName="thickLine" presStyleLbl="alignNode1" presStyleIdx="2" presStyleCnt="4"/>
      <dgm:spPr/>
    </dgm:pt>
    <dgm:pt modelId="{D8DEEDCC-F363-C044-AE00-D1DCD7FC51BC}" type="pres">
      <dgm:prSet presAssocID="{46BBB3BA-E7C4-4B70-9AB6-9AEA5B1FCDD3}" presName="horz1" presStyleCnt="0"/>
      <dgm:spPr/>
    </dgm:pt>
    <dgm:pt modelId="{ECBE3D31-DB1D-AC43-91F6-D18C650C6223}" type="pres">
      <dgm:prSet presAssocID="{46BBB3BA-E7C4-4B70-9AB6-9AEA5B1FCDD3}" presName="tx1" presStyleLbl="revTx" presStyleIdx="2" presStyleCnt="4"/>
      <dgm:spPr/>
      <dgm:t>
        <a:bodyPr/>
        <a:lstStyle/>
        <a:p>
          <a:endParaRPr lang="en-US"/>
        </a:p>
      </dgm:t>
    </dgm:pt>
    <dgm:pt modelId="{26E0F44E-834E-A94A-A217-B1C9C642F7C5}" type="pres">
      <dgm:prSet presAssocID="{46BBB3BA-E7C4-4B70-9AB6-9AEA5B1FCDD3}" presName="vert1" presStyleCnt="0"/>
      <dgm:spPr/>
    </dgm:pt>
    <dgm:pt modelId="{824D7449-5E08-EE41-BA27-7219A9ACC18B}" type="pres">
      <dgm:prSet presAssocID="{BC735E0D-1211-4ACD-8F98-AAD50A00C8A4}" presName="thickLine" presStyleLbl="alignNode1" presStyleIdx="3" presStyleCnt="4"/>
      <dgm:spPr/>
    </dgm:pt>
    <dgm:pt modelId="{19F20175-A91B-6D4D-B0C7-EAD5AD78FE6D}" type="pres">
      <dgm:prSet presAssocID="{BC735E0D-1211-4ACD-8F98-AAD50A00C8A4}" presName="horz1" presStyleCnt="0"/>
      <dgm:spPr/>
    </dgm:pt>
    <dgm:pt modelId="{7F1456E2-593D-0A4D-A48F-6D9E2B2F8E1D}" type="pres">
      <dgm:prSet presAssocID="{BC735E0D-1211-4ACD-8F98-AAD50A00C8A4}" presName="tx1" presStyleLbl="revTx" presStyleIdx="3" presStyleCnt="4"/>
      <dgm:spPr/>
      <dgm:t>
        <a:bodyPr/>
        <a:lstStyle/>
        <a:p>
          <a:endParaRPr lang="en-US"/>
        </a:p>
      </dgm:t>
    </dgm:pt>
    <dgm:pt modelId="{06961EBE-8601-D849-BD88-EA58A7147BEA}" type="pres">
      <dgm:prSet presAssocID="{BC735E0D-1211-4ACD-8F98-AAD50A00C8A4}" presName="vert1" presStyleCnt="0"/>
      <dgm:spPr/>
    </dgm:pt>
  </dgm:ptLst>
  <dgm:cxnLst>
    <dgm:cxn modelId="{5ED581B8-1B42-A44E-9845-74EC2CA1308A}" type="presOf" srcId="{BC735E0D-1211-4ACD-8F98-AAD50A00C8A4}" destId="{7F1456E2-593D-0A4D-A48F-6D9E2B2F8E1D}" srcOrd="0" destOrd="0" presId="urn:microsoft.com/office/officeart/2008/layout/LinedList"/>
    <dgm:cxn modelId="{A8CB95A0-A21B-455C-B787-89E6C32E5F09}" srcId="{49CEA689-C440-462F-86DC-17004BB83EE3}" destId="{BC735E0D-1211-4ACD-8F98-AAD50A00C8A4}" srcOrd="3" destOrd="0" parTransId="{CB5164F2-17DD-4EF7-92E5-214BADD3622D}" sibTransId="{3D81582C-65A4-4164-BB08-6AF4A4657762}"/>
    <dgm:cxn modelId="{B70CF1D2-93B3-44F6-858C-5BC6B2F95E78}" srcId="{49CEA689-C440-462F-86DC-17004BB83EE3}" destId="{6DF3E287-B305-48F9-8FEE-6EA158CF64E6}" srcOrd="1" destOrd="0" parTransId="{6DD0F67F-251C-4613-89FA-74B26BFF52EE}" sibTransId="{8034F2E8-31BE-4432-AEE6-9F5489950D1B}"/>
    <dgm:cxn modelId="{63EFFFD7-2B8D-6745-8C8D-5268E1CA3F54}" type="presOf" srcId="{49CEA689-C440-462F-86DC-17004BB83EE3}" destId="{F5FD2D43-2DB4-E14C-9E80-ED0A545AE0B0}" srcOrd="0" destOrd="0" presId="urn:microsoft.com/office/officeart/2008/layout/LinedList"/>
    <dgm:cxn modelId="{1E51750A-3610-4494-8F29-B98F7D17F544}" srcId="{49CEA689-C440-462F-86DC-17004BB83EE3}" destId="{46BBB3BA-E7C4-4B70-9AB6-9AEA5B1FCDD3}" srcOrd="2" destOrd="0" parTransId="{D9E57B14-3141-4E2E-9D48-A88B7F1A9725}" sibTransId="{DEB0A881-053B-40D7-A4C0-572FC3F7ADA8}"/>
    <dgm:cxn modelId="{BE3484D8-11E0-774A-B1A9-BED18911DB27}" type="presOf" srcId="{6DF3E287-B305-48F9-8FEE-6EA158CF64E6}" destId="{46AF3008-18A2-A043-B659-A39342BB25C7}" srcOrd="0" destOrd="0" presId="urn:microsoft.com/office/officeart/2008/layout/LinedList"/>
    <dgm:cxn modelId="{C8BFA951-33DA-BF46-96A3-90006ECF9D38}" type="presOf" srcId="{049B675B-E5EC-45FF-A048-78C2D0783948}" destId="{926F19CA-840F-F743-AE37-3B520A853466}" srcOrd="0" destOrd="0" presId="urn:microsoft.com/office/officeart/2008/layout/LinedList"/>
    <dgm:cxn modelId="{86AAAFCB-EBB8-48F3-A5B3-08200E744A11}" srcId="{49CEA689-C440-462F-86DC-17004BB83EE3}" destId="{049B675B-E5EC-45FF-A048-78C2D0783948}" srcOrd="0" destOrd="0" parTransId="{88841C38-5FF0-4E6D-A0F3-1EC23F2656B7}" sibTransId="{7DF05801-1AB1-4B80-A198-02A6FAFE9D14}"/>
    <dgm:cxn modelId="{91CCAA7F-0785-E24F-9299-F7AC3A3E2CF8}" type="presOf" srcId="{46BBB3BA-E7C4-4B70-9AB6-9AEA5B1FCDD3}" destId="{ECBE3D31-DB1D-AC43-91F6-D18C650C6223}" srcOrd="0" destOrd="0" presId="urn:microsoft.com/office/officeart/2008/layout/LinedList"/>
    <dgm:cxn modelId="{382DF719-6CFB-C844-8CFD-867CF5650A5F}" type="presParOf" srcId="{F5FD2D43-2DB4-E14C-9E80-ED0A545AE0B0}" destId="{B5A9D9CE-EE9E-494D-86D0-2A61D48BBB60}" srcOrd="0" destOrd="0" presId="urn:microsoft.com/office/officeart/2008/layout/LinedList"/>
    <dgm:cxn modelId="{FD70C7E3-9DE5-D04F-A601-5516B414FEA3}" type="presParOf" srcId="{F5FD2D43-2DB4-E14C-9E80-ED0A545AE0B0}" destId="{2C1974D0-5267-5C43-84B0-579211FFE851}" srcOrd="1" destOrd="0" presId="urn:microsoft.com/office/officeart/2008/layout/LinedList"/>
    <dgm:cxn modelId="{1B784735-3466-3B49-BC79-CFA633C5F5FD}" type="presParOf" srcId="{2C1974D0-5267-5C43-84B0-579211FFE851}" destId="{926F19CA-840F-F743-AE37-3B520A853466}" srcOrd="0" destOrd="0" presId="urn:microsoft.com/office/officeart/2008/layout/LinedList"/>
    <dgm:cxn modelId="{0267FB4A-25A9-6C43-8328-41E7F5CA0845}" type="presParOf" srcId="{2C1974D0-5267-5C43-84B0-579211FFE851}" destId="{652CE2D5-764E-B94E-9BA2-13FD9BD50D8A}" srcOrd="1" destOrd="0" presId="urn:microsoft.com/office/officeart/2008/layout/LinedList"/>
    <dgm:cxn modelId="{1AC50DB2-734A-3340-886F-E321BAAF212B}" type="presParOf" srcId="{F5FD2D43-2DB4-E14C-9E80-ED0A545AE0B0}" destId="{B6C646F9-4C5C-CE46-945A-0FCDE733F676}" srcOrd="2" destOrd="0" presId="urn:microsoft.com/office/officeart/2008/layout/LinedList"/>
    <dgm:cxn modelId="{C0976272-1C71-304F-AACF-A6E6CD4519A7}" type="presParOf" srcId="{F5FD2D43-2DB4-E14C-9E80-ED0A545AE0B0}" destId="{7D7896E9-787E-0B4C-8CB2-DDDDE359F571}" srcOrd="3" destOrd="0" presId="urn:microsoft.com/office/officeart/2008/layout/LinedList"/>
    <dgm:cxn modelId="{34540463-869A-3345-8CA2-ACC97DE0FB78}" type="presParOf" srcId="{7D7896E9-787E-0B4C-8CB2-DDDDE359F571}" destId="{46AF3008-18A2-A043-B659-A39342BB25C7}" srcOrd="0" destOrd="0" presId="urn:microsoft.com/office/officeart/2008/layout/LinedList"/>
    <dgm:cxn modelId="{9C0DE742-210F-024E-B33D-03F0CC0D6993}" type="presParOf" srcId="{7D7896E9-787E-0B4C-8CB2-DDDDE359F571}" destId="{84F36376-2923-7F46-88B2-BA7EA49BA2D1}" srcOrd="1" destOrd="0" presId="urn:microsoft.com/office/officeart/2008/layout/LinedList"/>
    <dgm:cxn modelId="{0EA91952-5546-824F-8733-BA8A25955439}" type="presParOf" srcId="{F5FD2D43-2DB4-E14C-9E80-ED0A545AE0B0}" destId="{F6AD969A-DC13-9F45-A82F-70E03B4473A3}" srcOrd="4" destOrd="0" presId="urn:microsoft.com/office/officeart/2008/layout/LinedList"/>
    <dgm:cxn modelId="{8220F750-8269-BD4F-ACF0-97CDF0CC709D}" type="presParOf" srcId="{F5FD2D43-2DB4-E14C-9E80-ED0A545AE0B0}" destId="{D8DEEDCC-F363-C044-AE00-D1DCD7FC51BC}" srcOrd="5" destOrd="0" presId="urn:microsoft.com/office/officeart/2008/layout/LinedList"/>
    <dgm:cxn modelId="{D8EC5E5F-0DBF-5246-91A4-567A674CA0E2}" type="presParOf" srcId="{D8DEEDCC-F363-C044-AE00-D1DCD7FC51BC}" destId="{ECBE3D31-DB1D-AC43-91F6-D18C650C6223}" srcOrd="0" destOrd="0" presId="urn:microsoft.com/office/officeart/2008/layout/LinedList"/>
    <dgm:cxn modelId="{A7306C50-FAA4-C74A-80F8-3F07F2359AEE}" type="presParOf" srcId="{D8DEEDCC-F363-C044-AE00-D1DCD7FC51BC}" destId="{26E0F44E-834E-A94A-A217-B1C9C642F7C5}" srcOrd="1" destOrd="0" presId="urn:microsoft.com/office/officeart/2008/layout/LinedList"/>
    <dgm:cxn modelId="{59E8F0F2-3B89-5946-830D-C84FF651B90D}" type="presParOf" srcId="{F5FD2D43-2DB4-E14C-9E80-ED0A545AE0B0}" destId="{824D7449-5E08-EE41-BA27-7219A9ACC18B}" srcOrd="6" destOrd="0" presId="urn:microsoft.com/office/officeart/2008/layout/LinedList"/>
    <dgm:cxn modelId="{C8AC8E02-EC90-8C47-B4AF-6E6490A6FB87}" type="presParOf" srcId="{F5FD2D43-2DB4-E14C-9E80-ED0A545AE0B0}" destId="{19F20175-A91B-6D4D-B0C7-EAD5AD78FE6D}" srcOrd="7" destOrd="0" presId="urn:microsoft.com/office/officeart/2008/layout/LinedList"/>
    <dgm:cxn modelId="{F0607101-506F-8046-833E-C6A84E971A7D}" type="presParOf" srcId="{19F20175-A91B-6D4D-B0C7-EAD5AD78FE6D}" destId="{7F1456E2-593D-0A4D-A48F-6D9E2B2F8E1D}" srcOrd="0" destOrd="0" presId="urn:microsoft.com/office/officeart/2008/layout/LinedList"/>
    <dgm:cxn modelId="{16BE5CF0-523C-6744-AD63-49C5B41410EF}" type="presParOf" srcId="{19F20175-A91B-6D4D-B0C7-EAD5AD78FE6D}" destId="{06961EBE-8601-D849-BD88-EA58A7147BE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B80D60-FE23-4813-B3FB-91EE5D95FE1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5D89562-8531-4F79-988B-CA0EBB0401E0}">
      <dgm:prSet/>
      <dgm:spPr/>
      <dgm:t>
        <a:bodyPr/>
        <a:lstStyle/>
        <a:p>
          <a:r>
            <a:rPr lang="en-US"/>
            <a:t>After our research, our objective was to maximize the effectiveness of the prevention method while minimizing overall cost and minimizing the environmental impact.</a:t>
          </a:r>
        </a:p>
      </dgm:t>
    </dgm:pt>
    <dgm:pt modelId="{30E33C9F-626A-4C78-826F-361F938A1898}" type="parTrans" cxnId="{43DE06AE-E03A-47ED-9E97-7A137ED63BFF}">
      <dgm:prSet/>
      <dgm:spPr/>
      <dgm:t>
        <a:bodyPr/>
        <a:lstStyle/>
        <a:p>
          <a:endParaRPr lang="en-US"/>
        </a:p>
      </dgm:t>
    </dgm:pt>
    <dgm:pt modelId="{E6A68E91-0A96-4CE0-9D04-553FCE5BC897}" type="sibTrans" cxnId="{43DE06AE-E03A-47ED-9E97-7A137ED63BFF}">
      <dgm:prSet/>
      <dgm:spPr/>
      <dgm:t>
        <a:bodyPr/>
        <a:lstStyle/>
        <a:p>
          <a:endParaRPr lang="en-US"/>
        </a:p>
      </dgm:t>
    </dgm:pt>
    <dgm:pt modelId="{602E5E51-1768-4D18-886B-6D7C07C8481D}">
      <dgm:prSet/>
      <dgm:spPr/>
      <dgm:t>
        <a:bodyPr/>
        <a:lstStyle/>
        <a:p>
          <a:r>
            <a:rPr lang="en-US" dirty="0"/>
            <a:t>Our function was run at different levels of cost to show the best methods of prevention on a small county level to a large park/county </a:t>
          </a:r>
          <a:r>
            <a:rPr lang="en-US" dirty="0" smtClean="0"/>
            <a:t>level.</a:t>
          </a:r>
          <a:endParaRPr lang="en-US" dirty="0"/>
        </a:p>
      </dgm:t>
    </dgm:pt>
    <dgm:pt modelId="{4657E337-54FF-4467-B9D2-DD20496FA987}" type="parTrans" cxnId="{8AEAC9D9-83CB-4944-9BA9-A7750335902D}">
      <dgm:prSet/>
      <dgm:spPr/>
      <dgm:t>
        <a:bodyPr/>
        <a:lstStyle/>
        <a:p>
          <a:endParaRPr lang="en-US"/>
        </a:p>
      </dgm:t>
    </dgm:pt>
    <dgm:pt modelId="{2466DFCB-5281-4CA9-9A3E-48D1B684B87F}" type="sibTrans" cxnId="{8AEAC9D9-83CB-4944-9BA9-A7750335902D}">
      <dgm:prSet/>
      <dgm:spPr/>
      <dgm:t>
        <a:bodyPr/>
        <a:lstStyle/>
        <a:p>
          <a:endParaRPr lang="en-US"/>
        </a:p>
      </dgm:t>
    </dgm:pt>
    <dgm:pt modelId="{D5F175E1-1122-AA48-B7AA-B5673B3F7421}">
      <dgm:prSet/>
      <dgm:spPr/>
      <dgm:t>
        <a:bodyPr/>
        <a:lstStyle/>
        <a:p>
          <a:r>
            <a:rPr lang="en-US" dirty="0"/>
            <a:t>When looking at what method to use for our model we settled on Multi-Goal and Stochastic </a:t>
          </a:r>
          <a:r>
            <a:rPr lang="en-US" dirty="0" smtClean="0"/>
            <a:t>models.</a:t>
          </a:r>
          <a:endParaRPr lang="en-US" dirty="0"/>
        </a:p>
      </dgm:t>
    </dgm:pt>
    <dgm:pt modelId="{170CDC2F-BD16-E643-9CF9-4876001AA5EF}" type="parTrans" cxnId="{CC185537-A817-5447-8233-D01BA9ED731D}">
      <dgm:prSet/>
      <dgm:spPr/>
      <dgm:t>
        <a:bodyPr/>
        <a:lstStyle/>
        <a:p>
          <a:endParaRPr lang="en-US"/>
        </a:p>
      </dgm:t>
    </dgm:pt>
    <dgm:pt modelId="{FD105548-CFC3-9144-BD4A-C81C86C17DB1}" type="sibTrans" cxnId="{CC185537-A817-5447-8233-D01BA9ED731D}">
      <dgm:prSet/>
      <dgm:spPr/>
      <dgm:t>
        <a:bodyPr/>
        <a:lstStyle/>
        <a:p>
          <a:endParaRPr lang="en-US"/>
        </a:p>
      </dgm:t>
    </dgm:pt>
    <dgm:pt modelId="{9ABEB0D0-26FA-5F41-84E4-781ED5AFB013}" type="pres">
      <dgm:prSet presAssocID="{B1B80D60-FE23-4813-B3FB-91EE5D95FE13}" presName="linear" presStyleCnt="0">
        <dgm:presLayoutVars>
          <dgm:animLvl val="lvl"/>
          <dgm:resizeHandles val="exact"/>
        </dgm:presLayoutVars>
      </dgm:prSet>
      <dgm:spPr/>
      <dgm:t>
        <a:bodyPr/>
        <a:lstStyle/>
        <a:p>
          <a:endParaRPr lang="en-US"/>
        </a:p>
      </dgm:t>
    </dgm:pt>
    <dgm:pt modelId="{4DFD5AF6-8F02-9F4E-9DC3-57C2C7872E13}" type="pres">
      <dgm:prSet presAssocID="{05D89562-8531-4F79-988B-CA0EBB0401E0}" presName="parentText" presStyleLbl="node1" presStyleIdx="0" presStyleCnt="3">
        <dgm:presLayoutVars>
          <dgm:chMax val="0"/>
          <dgm:bulletEnabled val="1"/>
        </dgm:presLayoutVars>
      </dgm:prSet>
      <dgm:spPr/>
      <dgm:t>
        <a:bodyPr/>
        <a:lstStyle/>
        <a:p>
          <a:endParaRPr lang="en-US"/>
        </a:p>
      </dgm:t>
    </dgm:pt>
    <dgm:pt modelId="{AC78A83D-E259-6441-A34E-1D6075C8E261}" type="pres">
      <dgm:prSet presAssocID="{E6A68E91-0A96-4CE0-9D04-553FCE5BC897}" presName="spacer" presStyleCnt="0"/>
      <dgm:spPr/>
    </dgm:pt>
    <dgm:pt modelId="{1B8EA027-9697-D94D-9425-2DB4A1B2B1DA}" type="pres">
      <dgm:prSet presAssocID="{602E5E51-1768-4D18-886B-6D7C07C8481D}" presName="parentText" presStyleLbl="node1" presStyleIdx="1" presStyleCnt="3">
        <dgm:presLayoutVars>
          <dgm:chMax val="0"/>
          <dgm:bulletEnabled val="1"/>
        </dgm:presLayoutVars>
      </dgm:prSet>
      <dgm:spPr/>
      <dgm:t>
        <a:bodyPr/>
        <a:lstStyle/>
        <a:p>
          <a:endParaRPr lang="en-US"/>
        </a:p>
      </dgm:t>
    </dgm:pt>
    <dgm:pt modelId="{44580A83-E9FF-C04D-9650-8B35CB5196D2}" type="pres">
      <dgm:prSet presAssocID="{2466DFCB-5281-4CA9-9A3E-48D1B684B87F}" presName="spacer" presStyleCnt="0"/>
      <dgm:spPr/>
    </dgm:pt>
    <dgm:pt modelId="{86C5689A-AA96-EE49-BB42-942C67E76142}" type="pres">
      <dgm:prSet presAssocID="{D5F175E1-1122-AA48-B7AA-B5673B3F7421}" presName="parentText" presStyleLbl="node1" presStyleIdx="2" presStyleCnt="3">
        <dgm:presLayoutVars>
          <dgm:chMax val="0"/>
          <dgm:bulletEnabled val="1"/>
        </dgm:presLayoutVars>
      </dgm:prSet>
      <dgm:spPr/>
      <dgm:t>
        <a:bodyPr/>
        <a:lstStyle/>
        <a:p>
          <a:endParaRPr lang="en-US"/>
        </a:p>
      </dgm:t>
    </dgm:pt>
  </dgm:ptLst>
  <dgm:cxnLst>
    <dgm:cxn modelId="{BE05BDB3-DF53-2345-8A95-F6A32AB53F3B}" type="presOf" srcId="{B1B80D60-FE23-4813-B3FB-91EE5D95FE13}" destId="{9ABEB0D0-26FA-5F41-84E4-781ED5AFB013}" srcOrd="0" destOrd="0" presId="urn:microsoft.com/office/officeart/2005/8/layout/vList2"/>
    <dgm:cxn modelId="{43DE06AE-E03A-47ED-9E97-7A137ED63BFF}" srcId="{B1B80D60-FE23-4813-B3FB-91EE5D95FE13}" destId="{05D89562-8531-4F79-988B-CA0EBB0401E0}" srcOrd="0" destOrd="0" parTransId="{30E33C9F-626A-4C78-826F-361F938A1898}" sibTransId="{E6A68E91-0A96-4CE0-9D04-553FCE5BC897}"/>
    <dgm:cxn modelId="{CC185537-A817-5447-8233-D01BA9ED731D}" srcId="{B1B80D60-FE23-4813-B3FB-91EE5D95FE13}" destId="{D5F175E1-1122-AA48-B7AA-B5673B3F7421}" srcOrd="2" destOrd="0" parTransId="{170CDC2F-BD16-E643-9CF9-4876001AA5EF}" sibTransId="{FD105548-CFC3-9144-BD4A-C81C86C17DB1}"/>
    <dgm:cxn modelId="{8AEAC9D9-83CB-4944-9BA9-A7750335902D}" srcId="{B1B80D60-FE23-4813-B3FB-91EE5D95FE13}" destId="{602E5E51-1768-4D18-886B-6D7C07C8481D}" srcOrd="1" destOrd="0" parTransId="{4657E337-54FF-4467-B9D2-DD20496FA987}" sibTransId="{2466DFCB-5281-4CA9-9A3E-48D1B684B87F}"/>
    <dgm:cxn modelId="{8C295D28-876B-3A4B-AD3D-F3DF850A2710}" type="presOf" srcId="{602E5E51-1768-4D18-886B-6D7C07C8481D}" destId="{1B8EA027-9697-D94D-9425-2DB4A1B2B1DA}" srcOrd="0" destOrd="0" presId="urn:microsoft.com/office/officeart/2005/8/layout/vList2"/>
    <dgm:cxn modelId="{0AD526D0-539D-3E45-B42D-0BF44FFCAC52}" type="presOf" srcId="{05D89562-8531-4F79-988B-CA0EBB0401E0}" destId="{4DFD5AF6-8F02-9F4E-9DC3-57C2C7872E13}" srcOrd="0" destOrd="0" presId="urn:microsoft.com/office/officeart/2005/8/layout/vList2"/>
    <dgm:cxn modelId="{A7F6C4AD-7908-D448-B721-C282FA9A2B44}" type="presOf" srcId="{D5F175E1-1122-AA48-B7AA-B5673B3F7421}" destId="{86C5689A-AA96-EE49-BB42-942C67E76142}" srcOrd="0" destOrd="0" presId="urn:microsoft.com/office/officeart/2005/8/layout/vList2"/>
    <dgm:cxn modelId="{2395670C-8B54-874D-B8FB-A229FF81F872}" type="presParOf" srcId="{9ABEB0D0-26FA-5F41-84E4-781ED5AFB013}" destId="{4DFD5AF6-8F02-9F4E-9DC3-57C2C7872E13}" srcOrd="0" destOrd="0" presId="urn:microsoft.com/office/officeart/2005/8/layout/vList2"/>
    <dgm:cxn modelId="{980FA69E-1087-ED40-AF70-07AA41E42289}" type="presParOf" srcId="{9ABEB0D0-26FA-5F41-84E4-781ED5AFB013}" destId="{AC78A83D-E259-6441-A34E-1D6075C8E261}" srcOrd="1" destOrd="0" presId="urn:microsoft.com/office/officeart/2005/8/layout/vList2"/>
    <dgm:cxn modelId="{0A6EBD47-72BD-6048-9C39-30963017990C}" type="presParOf" srcId="{9ABEB0D0-26FA-5F41-84E4-781ED5AFB013}" destId="{1B8EA027-9697-D94D-9425-2DB4A1B2B1DA}" srcOrd="2" destOrd="0" presId="urn:microsoft.com/office/officeart/2005/8/layout/vList2"/>
    <dgm:cxn modelId="{CEAEB694-CCC9-7340-9037-ABF4DB621580}" type="presParOf" srcId="{9ABEB0D0-26FA-5F41-84E4-781ED5AFB013}" destId="{44580A83-E9FF-C04D-9650-8B35CB5196D2}" srcOrd="3" destOrd="0" presId="urn:microsoft.com/office/officeart/2005/8/layout/vList2"/>
    <dgm:cxn modelId="{F5087366-B113-8448-96B1-37E109E38AF2}" type="presParOf" srcId="{9ABEB0D0-26FA-5F41-84E4-781ED5AFB013}" destId="{86C5689A-AA96-EE49-BB42-942C67E7614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BA0E46-EDC4-4CDF-8356-00F470AA007B}"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0B17BEA-298F-4FBF-8FC2-EAA3FD2EEBEE}">
      <dgm:prSet/>
      <dgm:spPr/>
      <dgm:t>
        <a:bodyPr/>
        <a:lstStyle/>
        <a:p>
          <a:r>
            <a:rPr lang="en-US" dirty="0"/>
            <a:t>With our objective function, we were able to cover 22,000 acres ft at a cost of $204,978.00.  This lead to 218 fewer cases in the area.</a:t>
          </a:r>
        </a:p>
      </dgm:t>
    </dgm:pt>
    <dgm:pt modelId="{2AFEDE65-913E-402D-8429-A47E4F9AB661}" type="parTrans" cxnId="{C2096F54-C398-4263-B21B-3B67417235EE}">
      <dgm:prSet/>
      <dgm:spPr/>
      <dgm:t>
        <a:bodyPr/>
        <a:lstStyle/>
        <a:p>
          <a:endParaRPr lang="en-US"/>
        </a:p>
      </dgm:t>
    </dgm:pt>
    <dgm:pt modelId="{B986025F-F27A-4C52-B102-F1C73F3322F7}" type="sibTrans" cxnId="{C2096F54-C398-4263-B21B-3B67417235EE}">
      <dgm:prSet/>
      <dgm:spPr/>
      <dgm:t>
        <a:bodyPr/>
        <a:lstStyle/>
        <a:p>
          <a:endParaRPr lang="en-US"/>
        </a:p>
      </dgm:t>
    </dgm:pt>
    <dgm:pt modelId="{D61DF936-B3B8-407A-81D9-0F5260BC52AA}">
      <dgm:prSet/>
      <dgm:spPr/>
      <dgm:t>
        <a:bodyPr/>
        <a:lstStyle/>
        <a:p>
          <a:r>
            <a:rPr lang="en-US" dirty="0"/>
            <a:t>The most used methods of control were tick tubes and deer fencing, deer fencing would be used to surround the available areas with fencing to prevent deer population and tick tubes could be used by individuals. Both had 98% effective rates in this </a:t>
          </a:r>
          <a:r>
            <a:rPr lang="en-US" dirty="0" smtClean="0"/>
            <a:t>model.</a:t>
          </a:r>
          <a:endParaRPr lang="en-US" dirty="0"/>
        </a:p>
      </dgm:t>
    </dgm:pt>
    <dgm:pt modelId="{1D191749-60C4-443B-BCA6-545EFB1BA182}" type="parTrans" cxnId="{83D2B22A-2100-4E83-BF60-D8C4F9EE03C5}">
      <dgm:prSet/>
      <dgm:spPr/>
      <dgm:t>
        <a:bodyPr/>
        <a:lstStyle/>
        <a:p>
          <a:endParaRPr lang="en-US"/>
        </a:p>
      </dgm:t>
    </dgm:pt>
    <dgm:pt modelId="{F9C3E8D4-5705-47B4-8B48-5C36211F8A34}" type="sibTrans" cxnId="{83D2B22A-2100-4E83-BF60-D8C4F9EE03C5}">
      <dgm:prSet/>
      <dgm:spPr/>
      <dgm:t>
        <a:bodyPr/>
        <a:lstStyle/>
        <a:p>
          <a:endParaRPr lang="en-US"/>
        </a:p>
      </dgm:t>
    </dgm:pt>
    <dgm:pt modelId="{5E6C3DAF-EBD4-4A82-8FAD-512A81879183}">
      <dgm:prSet/>
      <dgm:spPr/>
      <dgm:t>
        <a:bodyPr/>
        <a:lstStyle/>
        <a:p>
          <a:r>
            <a:rPr lang="en-US" dirty="0"/>
            <a:t>Additionally, multiple forms of pesticides were used but in lesser quantities due to their environmental impact, the most used was Cyfluthrin due to its  86% effective rate and relatively low cost per acre per </a:t>
          </a:r>
          <a:r>
            <a:rPr lang="en-US" dirty="0" smtClean="0"/>
            <a:t>application.</a:t>
          </a:r>
          <a:endParaRPr lang="en-US" dirty="0"/>
        </a:p>
      </dgm:t>
    </dgm:pt>
    <dgm:pt modelId="{59C16184-0C91-4535-9FBD-481ABB749DD5}" type="parTrans" cxnId="{EAD4071D-006F-4A8B-A106-B5282D07C472}">
      <dgm:prSet/>
      <dgm:spPr/>
      <dgm:t>
        <a:bodyPr/>
        <a:lstStyle/>
        <a:p>
          <a:endParaRPr lang="en-US"/>
        </a:p>
      </dgm:t>
    </dgm:pt>
    <dgm:pt modelId="{8ACF2407-18A1-4EC8-8F48-F6B0EE144689}" type="sibTrans" cxnId="{EAD4071D-006F-4A8B-A106-B5282D07C472}">
      <dgm:prSet/>
      <dgm:spPr/>
      <dgm:t>
        <a:bodyPr/>
        <a:lstStyle/>
        <a:p>
          <a:endParaRPr lang="en-US"/>
        </a:p>
      </dgm:t>
    </dgm:pt>
    <dgm:pt modelId="{AAA16909-81C2-0A44-97C3-6F3DDB3C1C1F}" type="pres">
      <dgm:prSet presAssocID="{20BA0E46-EDC4-4CDF-8356-00F470AA007B}" presName="vert0" presStyleCnt="0">
        <dgm:presLayoutVars>
          <dgm:dir/>
          <dgm:animOne val="branch"/>
          <dgm:animLvl val="lvl"/>
        </dgm:presLayoutVars>
      </dgm:prSet>
      <dgm:spPr/>
      <dgm:t>
        <a:bodyPr/>
        <a:lstStyle/>
        <a:p>
          <a:endParaRPr lang="en-US"/>
        </a:p>
      </dgm:t>
    </dgm:pt>
    <dgm:pt modelId="{BF350D8B-2251-3140-92E1-4FF884FAF5B1}" type="pres">
      <dgm:prSet presAssocID="{90B17BEA-298F-4FBF-8FC2-EAA3FD2EEBEE}" presName="thickLine" presStyleLbl="alignNode1" presStyleIdx="0" presStyleCnt="3"/>
      <dgm:spPr/>
    </dgm:pt>
    <dgm:pt modelId="{73DE12EE-2495-C54C-A47A-1949B2D6124A}" type="pres">
      <dgm:prSet presAssocID="{90B17BEA-298F-4FBF-8FC2-EAA3FD2EEBEE}" presName="horz1" presStyleCnt="0"/>
      <dgm:spPr/>
    </dgm:pt>
    <dgm:pt modelId="{846CAADC-F0A5-4D49-81D4-B88C1B196254}" type="pres">
      <dgm:prSet presAssocID="{90B17BEA-298F-4FBF-8FC2-EAA3FD2EEBEE}" presName="tx1" presStyleLbl="revTx" presStyleIdx="0" presStyleCnt="3"/>
      <dgm:spPr/>
      <dgm:t>
        <a:bodyPr/>
        <a:lstStyle/>
        <a:p>
          <a:endParaRPr lang="en-US"/>
        </a:p>
      </dgm:t>
    </dgm:pt>
    <dgm:pt modelId="{233B59D9-DCBC-B541-B803-B37DBD382843}" type="pres">
      <dgm:prSet presAssocID="{90B17BEA-298F-4FBF-8FC2-EAA3FD2EEBEE}" presName="vert1" presStyleCnt="0"/>
      <dgm:spPr/>
    </dgm:pt>
    <dgm:pt modelId="{7201F749-2F76-CC4F-AEAF-61C3804AB33C}" type="pres">
      <dgm:prSet presAssocID="{D61DF936-B3B8-407A-81D9-0F5260BC52AA}" presName="thickLine" presStyleLbl="alignNode1" presStyleIdx="1" presStyleCnt="3"/>
      <dgm:spPr/>
    </dgm:pt>
    <dgm:pt modelId="{702579ED-AFCC-7A4E-9D73-01BFEA5D059A}" type="pres">
      <dgm:prSet presAssocID="{D61DF936-B3B8-407A-81D9-0F5260BC52AA}" presName="horz1" presStyleCnt="0"/>
      <dgm:spPr/>
    </dgm:pt>
    <dgm:pt modelId="{5FE0E47E-4BDD-9B49-A498-3A3F96109B62}" type="pres">
      <dgm:prSet presAssocID="{D61DF936-B3B8-407A-81D9-0F5260BC52AA}" presName="tx1" presStyleLbl="revTx" presStyleIdx="1" presStyleCnt="3"/>
      <dgm:spPr/>
      <dgm:t>
        <a:bodyPr/>
        <a:lstStyle/>
        <a:p>
          <a:endParaRPr lang="en-US"/>
        </a:p>
      </dgm:t>
    </dgm:pt>
    <dgm:pt modelId="{05BEC7E5-22A6-D846-A319-02F422870598}" type="pres">
      <dgm:prSet presAssocID="{D61DF936-B3B8-407A-81D9-0F5260BC52AA}" presName="vert1" presStyleCnt="0"/>
      <dgm:spPr/>
    </dgm:pt>
    <dgm:pt modelId="{FE62AE99-A25C-B242-849C-29FCF35D4D7E}" type="pres">
      <dgm:prSet presAssocID="{5E6C3DAF-EBD4-4A82-8FAD-512A81879183}" presName="thickLine" presStyleLbl="alignNode1" presStyleIdx="2" presStyleCnt="3"/>
      <dgm:spPr/>
    </dgm:pt>
    <dgm:pt modelId="{6143E93C-A822-F341-A69F-D5EAFFACE784}" type="pres">
      <dgm:prSet presAssocID="{5E6C3DAF-EBD4-4A82-8FAD-512A81879183}" presName="horz1" presStyleCnt="0"/>
      <dgm:spPr/>
    </dgm:pt>
    <dgm:pt modelId="{977BFFEE-F513-6B49-BFD3-0CE19ACC26D8}" type="pres">
      <dgm:prSet presAssocID="{5E6C3DAF-EBD4-4A82-8FAD-512A81879183}" presName="tx1" presStyleLbl="revTx" presStyleIdx="2" presStyleCnt="3"/>
      <dgm:spPr/>
      <dgm:t>
        <a:bodyPr/>
        <a:lstStyle/>
        <a:p>
          <a:endParaRPr lang="en-US"/>
        </a:p>
      </dgm:t>
    </dgm:pt>
    <dgm:pt modelId="{C0E22DD5-7528-C743-BB8C-5D52538CDEC6}" type="pres">
      <dgm:prSet presAssocID="{5E6C3DAF-EBD4-4A82-8FAD-512A81879183}" presName="vert1" presStyleCnt="0"/>
      <dgm:spPr/>
    </dgm:pt>
  </dgm:ptLst>
  <dgm:cxnLst>
    <dgm:cxn modelId="{80EAA4A8-64FE-074A-92CA-3B2655B00A0A}" type="presOf" srcId="{20BA0E46-EDC4-4CDF-8356-00F470AA007B}" destId="{AAA16909-81C2-0A44-97C3-6F3DDB3C1C1F}" srcOrd="0" destOrd="0" presId="urn:microsoft.com/office/officeart/2008/layout/LinedList"/>
    <dgm:cxn modelId="{49889483-517C-FD4F-906F-0CA61D9FA261}" type="presOf" srcId="{90B17BEA-298F-4FBF-8FC2-EAA3FD2EEBEE}" destId="{846CAADC-F0A5-4D49-81D4-B88C1B196254}" srcOrd="0" destOrd="0" presId="urn:microsoft.com/office/officeart/2008/layout/LinedList"/>
    <dgm:cxn modelId="{147F4DFC-AB81-F547-982D-06BA2CB0B5FB}" type="presOf" srcId="{D61DF936-B3B8-407A-81D9-0F5260BC52AA}" destId="{5FE0E47E-4BDD-9B49-A498-3A3F96109B62}" srcOrd="0" destOrd="0" presId="urn:microsoft.com/office/officeart/2008/layout/LinedList"/>
    <dgm:cxn modelId="{C2096F54-C398-4263-B21B-3B67417235EE}" srcId="{20BA0E46-EDC4-4CDF-8356-00F470AA007B}" destId="{90B17BEA-298F-4FBF-8FC2-EAA3FD2EEBEE}" srcOrd="0" destOrd="0" parTransId="{2AFEDE65-913E-402D-8429-A47E4F9AB661}" sibTransId="{B986025F-F27A-4C52-B102-F1C73F3322F7}"/>
    <dgm:cxn modelId="{EAD4071D-006F-4A8B-A106-B5282D07C472}" srcId="{20BA0E46-EDC4-4CDF-8356-00F470AA007B}" destId="{5E6C3DAF-EBD4-4A82-8FAD-512A81879183}" srcOrd="2" destOrd="0" parTransId="{59C16184-0C91-4535-9FBD-481ABB749DD5}" sibTransId="{8ACF2407-18A1-4EC8-8F48-F6B0EE144689}"/>
    <dgm:cxn modelId="{83D2B22A-2100-4E83-BF60-D8C4F9EE03C5}" srcId="{20BA0E46-EDC4-4CDF-8356-00F470AA007B}" destId="{D61DF936-B3B8-407A-81D9-0F5260BC52AA}" srcOrd="1" destOrd="0" parTransId="{1D191749-60C4-443B-BCA6-545EFB1BA182}" sibTransId="{F9C3E8D4-5705-47B4-8B48-5C36211F8A34}"/>
    <dgm:cxn modelId="{5A9940BE-7B81-BC4F-A00A-F0791FFD3E59}" type="presOf" srcId="{5E6C3DAF-EBD4-4A82-8FAD-512A81879183}" destId="{977BFFEE-F513-6B49-BFD3-0CE19ACC26D8}" srcOrd="0" destOrd="0" presId="urn:microsoft.com/office/officeart/2008/layout/LinedList"/>
    <dgm:cxn modelId="{5E9DB002-FBD1-7C41-AE65-8BC044F80018}" type="presParOf" srcId="{AAA16909-81C2-0A44-97C3-6F3DDB3C1C1F}" destId="{BF350D8B-2251-3140-92E1-4FF884FAF5B1}" srcOrd="0" destOrd="0" presId="urn:microsoft.com/office/officeart/2008/layout/LinedList"/>
    <dgm:cxn modelId="{C5A339AE-3F12-5142-8E19-645467A9029C}" type="presParOf" srcId="{AAA16909-81C2-0A44-97C3-6F3DDB3C1C1F}" destId="{73DE12EE-2495-C54C-A47A-1949B2D6124A}" srcOrd="1" destOrd="0" presId="urn:microsoft.com/office/officeart/2008/layout/LinedList"/>
    <dgm:cxn modelId="{2B698BCC-C041-554E-885F-830BF3669F17}" type="presParOf" srcId="{73DE12EE-2495-C54C-A47A-1949B2D6124A}" destId="{846CAADC-F0A5-4D49-81D4-B88C1B196254}" srcOrd="0" destOrd="0" presId="urn:microsoft.com/office/officeart/2008/layout/LinedList"/>
    <dgm:cxn modelId="{FEC0D553-7A8D-B040-BD8B-8956969D3C19}" type="presParOf" srcId="{73DE12EE-2495-C54C-A47A-1949B2D6124A}" destId="{233B59D9-DCBC-B541-B803-B37DBD382843}" srcOrd="1" destOrd="0" presId="urn:microsoft.com/office/officeart/2008/layout/LinedList"/>
    <dgm:cxn modelId="{D93D83CF-C60B-484A-8C91-7BFDD26DEA99}" type="presParOf" srcId="{AAA16909-81C2-0A44-97C3-6F3DDB3C1C1F}" destId="{7201F749-2F76-CC4F-AEAF-61C3804AB33C}" srcOrd="2" destOrd="0" presId="urn:microsoft.com/office/officeart/2008/layout/LinedList"/>
    <dgm:cxn modelId="{C9BB683B-7166-9B4F-893D-DF8506825E55}" type="presParOf" srcId="{AAA16909-81C2-0A44-97C3-6F3DDB3C1C1F}" destId="{702579ED-AFCC-7A4E-9D73-01BFEA5D059A}" srcOrd="3" destOrd="0" presId="urn:microsoft.com/office/officeart/2008/layout/LinedList"/>
    <dgm:cxn modelId="{3F0F436F-7E53-384B-AF31-209CA58EF12A}" type="presParOf" srcId="{702579ED-AFCC-7A4E-9D73-01BFEA5D059A}" destId="{5FE0E47E-4BDD-9B49-A498-3A3F96109B62}" srcOrd="0" destOrd="0" presId="urn:microsoft.com/office/officeart/2008/layout/LinedList"/>
    <dgm:cxn modelId="{080C4AF2-28C2-FF48-A322-1A93B336D174}" type="presParOf" srcId="{702579ED-AFCC-7A4E-9D73-01BFEA5D059A}" destId="{05BEC7E5-22A6-D846-A319-02F422870598}" srcOrd="1" destOrd="0" presId="urn:microsoft.com/office/officeart/2008/layout/LinedList"/>
    <dgm:cxn modelId="{749975B7-2870-7842-BE55-AD969E3042E2}" type="presParOf" srcId="{AAA16909-81C2-0A44-97C3-6F3DDB3C1C1F}" destId="{FE62AE99-A25C-B242-849C-29FCF35D4D7E}" srcOrd="4" destOrd="0" presId="urn:microsoft.com/office/officeart/2008/layout/LinedList"/>
    <dgm:cxn modelId="{8C378577-24D5-9F4E-AECB-F8513341AB8B}" type="presParOf" srcId="{AAA16909-81C2-0A44-97C3-6F3DDB3C1C1F}" destId="{6143E93C-A822-F341-A69F-D5EAFFACE784}" srcOrd="5" destOrd="0" presId="urn:microsoft.com/office/officeart/2008/layout/LinedList"/>
    <dgm:cxn modelId="{1F6091FB-59A3-8547-B5A3-B2099E214DE5}" type="presParOf" srcId="{6143E93C-A822-F341-A69F-D5EAFFACE784}" destId="{977BFFEE-F513-6B49-BFD3-0CE19ACC26D8}" srcOrd="0" destOrd="0" presId="urn:microsoft.com/office/officeart/2008/layout/LinedList"/>
    <dgm:cxn modelId="{3B38F259-EB86-B245-B0D2-6BC360AB1CDB}" type="presParOf" srcId="{6143E93C-A822-F341-A69F-D5EAFFACE784}" destId="{C0E22DD5-7528-C743-BB8C-5D52538CDEC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5A1EE-ED1D-5943-BFE8-501E0F9F8F77}">
      <dsp:nvSpPr>
        <dsp:cNvPr id="0" name=""/>
        <dsp:cNvSpPr/>
      </dsp:nvSpPr>
      <dsp:spPr>
        <a:xfrm>
          <a:off x="0" y="511845"/>
          <a:ext cx="2846069" cy="18072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8FDC8-B85C-854C-A7B5-30F9D5BA41BE}">
      <dsp:nvSpPr>
        <dsp:cNvPr id="0" name=""/>
        <dsp:cNvSpPr/>
      </dsp:nvSpPr>
      <dsp:spPr>
        <a:xfrm>
          <a:off x="316230" y="812264"/>
          <a:ext cx="2846069" cy="180725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A disease transmitted by a bite from a black legged </a:t>
          </a:r>
          <a:r>
            <a:rPr lang="en-US" sz="2100" kern="1200" dirty="0" smtClean="0"/>
            <a:t>tick.</a:t>
          </a:r>
          <a:endParaRPr lang="en-US" sz="2100" kern="1200" dirty="0"/>
        </a:p>
      </dsp:txBody>
      <dsp:txXfrm>
        <a:off x="369163" y="865197"/>
        <a:ext cx="2740203" cy="1701388"/>
      </dsp:txXfrm>
    </dsp:sp>
    <dsp:sp modelId="{5E244B1A-6BC0-2B4E-BF6B-F36AE6355D9B}">
      <dsp:nvSpPr>
        <dsp:cNvPr id="0" name=""/>
        <dsp:cNvSpPr/>
      </dsp:nvSpPr>
      <dsp:spPr>
        <a:xfrm>
          <a:off x="3478530" y="511845"/>
          <a:ext cx="2846069" cy="18072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554C8-23F5-3C4A-A96D-4556978F2BC8}">
      <dsp:nvSpPr>
        <dsp:cNvPr id="0" name=""/>
        <dsp:cNvSpPr/>
      </dsp:nvSpPr>
      <dsp:spPr>
        <a:xfrm>
          <a:off x="3794759" y="812264"/>
          <a:ext cx="2846069" cy="180725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Symptoms: fever, headache, fatigue, and a characteristic skin rash called erythema migraines. </a:t>
          </a:r>
        </a:p>
      </dsp:txBody>
      <dsp:txXfrm>
        <a:off x="3847692" y="865197"/>
        <a:ext cx="2740203" cy="1701388"/>
      </dsp:txXfrm>
    </dsp:sp>
    <dsp:sp modelId="{6DF1371A-D487-4F48-8C40-55900B34895C}">
      <dsp:nvSpPr>
        <dsp:cNvPr id="0" name=""/>
        <dsp:cNvSpPr/>
      </dsp:nvSpPr>
      <dsp:spPr>
        <a:xfrm>
          <a:off x="6957059" y="511845"/>
          <a:ext cx="2846069" cy="18072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1C79D-EDB6-B244-BECD-77B3BB0270FE}">
      <dsp:nvSpPr>
        <dsp:cNvPr id="0" name=""/>
        <dsp:cNvSpPr/>
      </dsp:nvSpPr>
      <dsp:spPr>
        <a:xfrm>
          <a:off x="7273289" y="812264"/>
          <a:ext cx="2846069" cy="180725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If left untreated, infection can spread to joints, the heart, and the nervous system.</a:t>
          </a:r>
        </a:p>
      </dsp:txBody>
      <dsp:txXfrm>
        <a:off x="7326222" y="865197"/>
        <a:ext cx="2740203" cy="1701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E724E-F0E1-2A4A-A2CF-3C325A25B615}">
      <dsp:nvSpPr>
        <dsp:cNvPr id="0" name=""/>
        <dsp:cNvSpPr/>
      </dsp:nvSpPr>
      <dsp:spPr>
        <a:xfrm>
          <a:off x="0" y="440220"/>
          <a:ext cx="6492875" cy="20779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The emergence of Lyme disease in Connecticut is attributed in large part to changes in land use. Land that at one time was used for farming has become reforested and increasingly developed for suburban residential </a:t>
          </a:r>
          <a:r>
            <a:rPr lang="en-US" sz="2400" kern="1200" dirty="0" smtClean="0"/>
            <a:t>use.</a:t>
          </a:r>
          <a:endParaRPr lang="en-US" sz="2400" kern="1200" dirty="0"/>
        </a:p>
      </dsp:txBody>
      <dsp:txXfrm>
        <a:off x="101436" y="541656"/>
        <a:ext cx="6290003" cy="1875047"/>
      </dsp:txXfrm>
    </dsp:sp>
    <dsp:sp modelId="{0F2634DE-1296-3B4A-9D34-80889C90ADE3}">
      <dsp:nvSpPr>
        <dsp:cNvPr id="0" name=""/>
        <dsp:cNvSpPr/>
      </dsp:nvSpPr>
      <dsp:spPr>
        <a:xfrm>
          <a:off x="0" y="2587260"/>
          <a:ext cx="6492875" cy="20779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These changes help support growth and expansion for the tick population in </a:t>
          </a:r>
          <a:r>
            <a:rPr lang="en-US" sz="2400" kern="1200" dirty="0" smtClean="0"/>
            <a:t>Connecticut.</a:t>
          </a:r>
          <a:endParaRPr lang="en-US" sz="2400" kern="1200" dirty="0"/>
        </a:p>
      </dsp:txBody>
      <dsp:txXfrm>
        <a:off x="101436" y="2688696"/>
        <a:ext cx="6290003" cy="18750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9D9CE-EE9E-494D-86D0-2A61D48BBB60}">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6F19CA-840F-F743-AE37-3B520A853466}">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There are many forms of disease prevention but as with any method, each come with their own associated costs and probability of </a:t>
          </a:r>
          <a:r>
            <a:rPr lang="en-US" sz="2000" kern="1200" dirty="0" smtClean="0"/>
            <a:t>success.</a:t>
          </a:r>
          <a:endParaRPr lang="en-US" sz="2000" kern="1200" dirty="0"/>
        </a:p>
      </dsp:txBody>
      <dsp:txXfrm>
        <a:off x="0" y="0"/>
        <a:ext cx="6492875" cy="1276350"/>
      </dsp:txXfrm>
    </dsp:sp>
    <dsp:sp modelId="{B6C646F9-4C5C-CE46-945A-0FCDE733F676}">
      <dsp:nvSpPr>
        <dsp:cNvPr id="0" name=""/>
        <dsp:cNvSpPr/>
      </dsp:nvSpPr>
      <dsp:spPr>
        <a:xfrm>
          <a:off x="0" y="1276350"/>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AF3008-18A2-A043-B659-A39342BB25C7}">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On top of the cost of each method, each will have their own environmental impact which needs to be </a:t>
          </a:r>
          <a:r>
            <a:rPr lang="en-US" sz="2000" kern="1200" dirty="0" smtClean="0"/>
            <a:t>considered.</a:t>
          </a:r>
          <a:endParaRPr lang="en-US" sz="2000" kern="1200" dirty="0"/>
        </a:p>
      </dsp:txBody>
      <dsp:txXfrm>
        <a:off x="0" y="1276350"/>
        <a:ext cx="6492875" cy="1276350"/>
      </dsp:txXfrm>
    </dsp:sp>
    <dsp:sp modelId="{F6AD969A-DC13-9F45-A82F-70E03B4473A3}">
      <dsp:nvSpPr>
        <dsp:cNvPr id="0" name=""/>
        <dsp:cNvSpPr/>
      </dsp:nvSpPr>
      <dsp:spPr>
        <a:xfrm>
          <a:off x="0" y="2552700"/>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BE3D31-DB1D-AC43-91F6-D18C650C6223}">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The methods can range from large scale methods such as pesticides, like </a:t>
          </a:r>
          <a:r>
            <a:rPr lang="en-US" sz="2000" kern="1200" dirty="0" err="1"/>
            <a:t>Deltamethrin</a:t>
          </a:r>
          <a:r>
            <a:rPr lang="en-US" sz="2000" kern="1200" dirty="0"/>
            <a:t> and </a:t>
          </a:r>
          <a:r>
            <a:rPr lang="en-US" sz="2000" kern="1200" dirty="0" err="1"/>
            <a:t>Cyfluthrin</a:t>
          </a:r>
          <a:r>
            <a:rPr lang="en-US" sz="2000" kern="1200" dirty="0"/>
            <a:t>, to methods that help curb the spread through wildlife such as 4 posters and </a:t>
          </a:r>
          <a:r>
            <a:rPr lang="en-US" sz="2000" kern="1200" dirty="0" smtClean="0"/>
            <a:t>fencing.</a:t>
          </a:r>
          <a:endParaRPr lang="en-US" sz="2000" kern="1200" dirty="0"/>
        </a:p>
      </dsp:txBody>
      <dsp:txXfrm>
        <a:off x="0" y="2552700"/>
        <a:ext cx="6492875" cy="1276350"/>
      </dsp:txXfrm>
    </dsp:sp>
    <dsp:sp modelId="{824D7449-5E08-EE41-BA27-7219A9ACC18B}">
      <dsp:nvSpPr>
        <dsp:cNvPr id="0" name=""/>
        <dsp:cNvSpPr/>
      </dsp:nvSpPr>
      <dsp:spPr>
        <a:xfrm>
          <a:off x="0" y="382905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1456E2-593D-0A4D-A48F-6D9E2B2F8E1D}">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There are also induvial and single home methods such as tick tubes and </a:t>
          </a:r>
          <a:r>
            <a:rPr lang="en-US" sz="2000" kern="1200" dirty="0" err="1"/>
            <a:t>Pyrethrin</a:t>
          </a:r>
          <a:r>
            <a:rPr lang="en-US" sz="2000" kern="1200" dirty="0"/>
            <a:t> </a:t>
          </a:r>
          <a:r>
            <a:rPr lang="en-US" sz="2000" kern="1200" dirty="0" smtClean="0"/>
            <a:t>soap.</a:t>
          </a:r>
          <a:endParaRPr lang="en-US" sz="2000" kern="1200" dirty="0"/>
        </a:p>
      </dsp:txBody>
      <dsp:txXfrm>
        <a:off x="0" y="3829050"/>
        <a:ext cx="6492875" cy="1276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D5AF6-8F02-9F4E-9DC3-57C2C7872E13}">
      <dsp:nvSpPr>
        <dsp:cNvPr id="0" name=""/>
        <dsp:cNvSpPr/>
      </dsp:nvSpPr>
      <dsp:spPr>
        <a:xfrm>
          <a:off x="0" y="24194"/>
          <a:ext cx="6492875" cy="16415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After our research, our objective was to maximize the effectiveness of the prevention method while minimizing overall cost and minimizing the environmental impact.</a:t>
          </a:r>
        </a:p>
      </dsp:txBody>
      <dsp:txXfrm>
        <a:off x="80132" y="104326"/>
        <a:ext cx="6332611" cy="1481245"/>
      </dsp:txXfrm>
    </dsp:sp>
    <dsp:sp modelId="{1B8EA027-9697-D94D-9425-2DB4A1B2B1DA}">
      <dsp:nvSpPr>
        <dsp:cNvPr id="0" name=""/>
        <dsp:cNvSpPr/>
      </dsp:nvSpPr>
      <dsp:spPr>
        <a:xfrm>
          <a:off x="0" y="1731945"/>
          <a:ext cx="6492875" cy="164150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t>Our function was run at different levels of cost to show the best methods of prevention on a small county level to a large park/county </a:t>
          </a:r>
          <a:r>
            <a:rPr lang="en-US" sz="2300" kern="1200" dirty="0" smtClean="0"/>
            <a:t>level.</a:t>
          </a:r>
          <a:endParaRPr lang="en-US" sz="2300" kern="1200" dirty="0"/>
        </a:p>
      </dsp:txBody>
      <dsp:txXfrm>
        <a:off x="80132" y="1812077"/>
        <a:ext cx="6332611" cy="1481245"/>
      </dsp:txXfrm>
    </dsp:sp>
    <dsp:sp modelId="{86C5689A-AA96-EE49-BB42-942C67E76142}">
      <dsp:nvSpPr>
        <dsp:cNvPr id="0" name=""/>
        <dsp:cNvSpPr/>
      </dsp:nvSpPr>
      <dsp:spPr>
        <a:xfrm>
          <a:off x="0" y="3439695"/>
          <a:ext cx="6492875" cy="164150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t>When looking at what method to use for our model we settled on Multi-Goal and Stochastic </a:t>
          </a:r>
          <a:r>
            <a:rPr lang="en-US" sz="2300" kern="1200" dirty="0" smtClean="0"/>
            <a:t>models.</a:t>
          </a:r>
          <a:endParaRPr lang="en-US" sz="2300" kern="1200" dirty="0"/>
        </a:p>
      </dsp:txBody>
      <dsp:txXfrm>
        <a:off x="80132" y="3519827"/>
        <a:ext cx="6332611" cy="14812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50D8B-2251-3140-92E1-4FF884FAF5B1}">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6CAADC-F0A5-4D49-81D4-B88C1B196254}">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With our objective function, we were able to cover 22,000 acres ft at a cost of $204,978.00.  This lead to 218 fewer cases in the area.</a:t>
          </a:r>
        </a:p>
      </dsp:txBody>
      <dsp:txXfrm>
        <a:off x="0" y="2492"/>
        <a:ext cx="6492875" cy="1700138"/>
      </dsp:txXfrm>
    </dsp:sp>
    <dsp:sp modelId="{7201F749-2F76-CC4F-AEAF-61C3804AB33C}">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E0E47E-4BDD-9B49-A498-3A3F96109B62}">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The most used methods of control were tick tubes and deer fencing, deer fencing would be used to surround the available areas with fencing to prevent deer population and tick tubes could be used by individuals. Both had 98% effective rates in this </a:t>
          </a:r>
          <a:r>
            <a:rPr lang="en-US" sz="2100" kern="1200" dirty="0" smtClean="0"/>
            <a:t>model.</a:t>
          </a:r>
          <a:endParaRPr lang="en-US" sz="2100" kern="1200" dirty="0"/>
        </a:p>
      </dsp:txBody>
      <dsp:txXfrm>
        <a:off x="0" y="1702630"/>
        <a:ext cx="6492875" cy="1700138"/>
      </dsp:txXfrm>
    </dsp:sp>
    <dsp:sp modelId="{FE62AE99-A25C-B242-849C-29FCF35D4D7E}">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BFFEE-F513-6B49-BFD3-0CE19ACC26D8}">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Additionally, multiple forms of pesticides were used but in lesser quantities due to their environmental impact, the most used was Cyfluthrin due to its  86% effective rate and relatively low cost per acre per </a:t>
          </a:r>
          <a:r>
            <a:rPr lang="en-US" sz="2100" kern="1200" dirty="0" smtClean="0"/>
            <a:t>application.</a:t>
          </a:r>
          <a:endParaRPr lang="en-US" sz="2100" kern="1200" dirty="0"/>
        </a:p>
      </dsp:txBody>
      <dsp:txXfrm>
        <a:off x="0" y="3402769"/>
        <a:ext cx="6492875" cy="17001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5892B-7977-7347-AA22-A3FC1526CE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BE69EF6-2F68-714F-A932-D81735F15E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07C0ACE-2660-F140-825E-5F471C6FFD88}"/>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5" name="Footer Placeholder 4">
            <a:extLst>
              <a:ext uri="{FF2B5EF4-FFF2-40B4-BE49-F238E27FC236}">
                <a16:creationId xmlns:a16="http://schemas.microsoft.com/office/drawing/2014/main" xmlns="" id="{28865604-29A4-3D4A-9FAC-CB6268745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53EB87-9C1A-8541-AECA-65A380E15262}"/>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2922274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2AF0CF-6CA3-F646-AF06-834501BEA1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C17982C2-131D-6845-89FA-1E54F16451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2E69F15-12E9-E443-A9F2-78F497E568F5}"/>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5" name="Footer Placeholder 4">
            <a:extLst>
              <a:ext uri="{FF2B5EF4-FFF2-40B4-BE49-F238E27FC236}">
                <a16:creationId xmlns:a16="http://schemas.microsoft.com/office/drawing/2014/main" xmlns="" id="{0633D327-660C-1A49-B4D6-861AB2CAB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A672983-0946-3A42-9279-AF3254CF236B}"/>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3160485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2EE7C4-D755-CA43-956A-6DB67CE9D1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006B4AB-2D9E-104C-900A-69592CF170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C744227-5591-7843-A132-32BF16AEA84C}"/>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5" name="Footer Placeholder 4">
            <a:extLst>
              <a:ext uri="{FF2B5EF4-FFF2-40B4-BE49-F238E27FC236}">
                <a16:creationId xmlns:a16="http://schemas.microsoft.com/office/drawing/2014/main" xmlns="" id="{38009127-E3E1-F041-8F5C-E159518A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01A8734-647F-2745-84A0-D1EA7E207873}"/>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2431493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147332-ED53-CD48-9CD7-9BEDB2F6E5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B0509BC-9F2B-1846-B777-65616B119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6099CEC-1D4F-E54A-BCEF-211D35B17CD2}"/>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5" name="Footer Placeholder 4">
            <a:extLst>
              <a:ext uri="{FF2B5EF4-FFF2-40B4-BE49-F238E27FC236}">
                <a16:creationId xmlns:a16="http://schemas.microsoft.com/office/drawing/2014/main" xmlns="" id="{716CB5C6-378A-AD4C-A38F-90DF2950C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AF728A5-2067-504B-8221-6991392957AD}"/>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1062784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BF8E77-B46E-0D45-9F41-53A94BA140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1501168-CE3F-5946-841F-50C20DC98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1EC59E5-219E-8E44-B4F8-639A126154C7}"/>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5" name="Footer Placeholder 4">
            <a:extLst>
              <a:ext uri="{FF2B5EF4-FFF2-40B4-BE49-F238E27FC236}">
                <a16:creationId xmlns:a16="http://schemas.microsoft.com/office/drawing/2014/main" xmlns="" id="{1190BB4B-395E-4949-A53B-4AF902ECE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B29B521-6C3F-3B4E-A7C4-7EC4922FC597}"/>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220003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5481A7-8454-3A4C-B156-33CDE3D858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A5D0AFA-EA79-0641-9D2A-5C5600ABEE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3D36BE1-26CE-5942-9E31-20CC7D2A70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58DB0C01-8A0A-1F49-8D60-39DEA7E824A7}"/>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6" name="Footer Placeholder 5">
            <a:extLst>
              <a:ext uri="{FF2B5EF4-FFF2-40B4-BE49-F238E27FC236}">
                <a16:creationId xmlns:a16="http://schemas.microsoft.com/office/drawing/2014/main" xmlns="" id="{9111ED5A-9D57-544F-A57A-631D4AE7E6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3F0C66C-F6EE-0D47-A61C-F74AD5C9C7DC}"/>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164406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821E67-2B23-EF46-B7FC-E7DFE7B820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2069BF0-41FB-0F40-BF25-054F708C79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90B9B35-4930-9D4D-93E2-5B387EA265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D44A1CB-2ED3-B74E-85CD-6B98C98DF6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29B5A99-0B2A-2440-93BD-20FE97568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6C62A1B-0982-9742-8456-350D26BC31B5}"/>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8" name="Footer Placeholder 7">
            <a:extLst>
              <a:ext uri="{FF2B5EF4-FFF2-40B4-BE49-F238E27FC236}">
                <a16:creationId xmlns:a16="http://schemas.microsoft.com/office/drawing/2014/main" xmlns="" id="{F82414B9-7D8F-EF46-8D5D-A6581760FC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B73C77A-44BE-8346-A866-B8DEF1607E6A}"/>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2632230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4B0381-786B-BE4A-8EE9-5878FBEDF3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5809461-0904-6E49-A530-4342A35F3B32}"/>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4" name="Footer Placeholder 3">
            <a:extLst>
              <a:ext uri="{FF2B5EF4-FFF2-40B4-BE49-F238E27FC236}">
                <a16:creationId xmlns:a16="http://schemas.microsoft.com/office/drawing/2014/main" xmlns="" id="{233C4168-8860-3143-AE13-2A55F61421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304B1CB-4719-3940-9092-C5BACB1312FD}"/>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2720574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7A95881-7B73-0D4C-B98F-85D28C8692DB}"/>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3" name="Footer Placeholder 2">
            <a:extLst>
              <a:ext uri="{FF2B5EF4-FFF2-40B4-BE49-F238E27FC236}">
                <a16:creationId xmlns:a16="http://schemas.microsoft.com/office/drawing/2014/main" xmlns="" id="{22DCC0DE-C844-4B4C-BCD1-D04C97B50B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5F927F1-196E-0847-8AAC-CB79EFBEDD42}"/>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4002661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99CC56-6BC0-9540-ABDD-5A2C4FC03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C044137-269F-E94B-831A-F482ABB18D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9A79F29-F27C-DB41-BC98-4400C07BF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F937269-4269-4C40-8147-F3C2B130801F}"/>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6" name="Footer Placeholder 5">
            <a:extLst>
              <a:ext uri="{FF2B5EF4-FFF2-40B4-BE49-F238E27FC236}">
                <a16:creationId xmlns:a16="http://schemas.microsoft.com/office/drawing/2014/main" xmlns="" id="{11B10369-02B3-FC4C-983A-CDB2C7F88D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33F58D4-2607-1849-8C02-3C9A6C3646D0}"/>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1004766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45AC6-ABB5-274D-B4B5-C8A41B578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6DCAB00F-B38F-3F4C-9829-9929C0FFA1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9265D56-E27A-FE47-BBA1-1D911D9C9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EA15233-4D33-2449-B3AE-BD3D1AA579AC}"/>
              </a:ext>
            </a:extLst>
          </p:cNvPr>
          <p:cNvSpPr>
            <a:spLocks noGrp="1"/>
          </p:cNvSpPr>
          <p:nvPr>
            <p:ph type="dt" sz="half" idx="10"/>
          </p:nvPr>
        </p:nvSpPr>
        <p:spPr/>
        <p:txBody>
          <a:bodyPr/>
          <a:lstStyle/>
          <a:p>
            <a:fld id="{68D73210-7CBC-FD44-AD13-2EF03E2CF3E5}" type="datetimeFigureOut">
              <a:rPr lang="en-US" smtClean="0"/>
              <a:t>8/27/2019</a:t>
            </a:fld>
            <a:endParaRPr lang="en-US"/>
          </a:p>
        </p:txBody>
      </p:sp>
      <p:sp>
        <p:nvSpPr>
          <p:cNvPr id="6" name="Footer Placeholder 5">
            <a:extLst>
              <a:ext uri="{FF2B5EF4-FFF2-40B4-BE49-F238E27FC236}">
                <a16:creationId xmlns:a16="http://schemas.microsoft.com/office/drawing/2014/main" xmlns="" id="{B323BDAC-070E-E74B-A808-05A7C1447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CBDBAAE-F101-7D49-89A2-D33C40F0E190}"/>
              </a:ext>
            </a:extLst>
          </p:cNvPr>
          <p:cNvSpPr>
            <a:spLocks noGrp="1"/>
          </p:cNvSpPr>
          <p:nvPr>
            <p:ph type="sldNum" sz="quarter" idx="12"/>
          </p:nvPr>
        </p:nvSpPr>
        <p:spPr/>
        <p:txBody>
          <a:bodyPr/>
          <a:lstStyle/>
          <a:p>
            <a:fld id="{FFB161F6-16CA-E74B-8906-7DB035D12773}" type="slidenum">
              <a:rPr lang="en-US" smtClean="0"/>
              <a:t>‹#›</a:t>
            </a:fld>
            <a:endParaRPr lang="en-US"/>
          </a:p>
        </p:txBody>
      </p:sp>
    </p:spTree>
    <p:extLst>
      <p:ext uri="{BB962C8B-B14F-4D97-AF65-F5344CB8AC3E}">
        <p14:creationId xmlns:p14="http://schemas.microsoft.com/office/powerpoint/2010/main" val="314907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DDB2D55-0037-F640-ADCF-BC02D9701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BBAF533-C5A6-1E4E-8260-230D1AC10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AD23C42-F78C-E541-A9C6-5B82A511C2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73210-7CBC-FD44-AD13-2EF03E2CF3E5}" type="datetimeFigureOut">
              <a:rPr lang="en-US" smtClean="0"/>
              <a:t>8/27/2019</a:t>
            </a:fld>
            <a:endParaRPr lang="en-US"/>
          </a:p>
        </p:txBody>
      </p:sp>
      <p:sp>
        <p:nvSpPr>
          <p:cNvPr id="5" name="Footer Placeholder 4">
            <a:extLst>
              <a:ext uri="{FF2B5EF4-FFF2-40B4-BE49-F238E27FC236}">
                <a16:creationId xmlns:a16="http://schemas.microsoft.com/office/drawing/2014/main" xmlns="" id="{AACBEEB1-2B44-4044-9B05-A2895C9EB0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D707C81-5213-EE46-B1D3-12321DF43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B161F6-16CA-E74B-8906-7DB035D12773}" type="slidenum">
              <a:rPr lang="en-US" smtClean="0"/>
              <a:t>‹#›</a:t>
            </a:fld>
            <a:endParaRPr lang="en-US"/>
          </a:p>
        </p:txBody>
      </p:sp>
    </p:spTree>
    <p:extLst>
      <p:ext uri="{BB962C8B-B14F-4D97-AF65-F5344CB8AC3E}">
        <p14:creationId xmlns:p14="http://schemas.microsoft.com/office/powerpoint/2010/main" val="1938681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570BED3B-B8C2-A64C-A727-4B7A53B5B58F}"/>
              </a:ext>
            </a:extLst>
          </p:cNvPr>
          <p:cNvSpPr>
            <a:spLocks noGrp="1"/>
          </p:cNvSpPr>
          <p:nvPr>
            <p:ph type="ctrTitle"/>
          </p:nvPr>
        </p:nvSpPr>
        <p:spPr>
          <a:xfrm>
            <a:off x="3045368" y="2043663"/>
            <a:ext cx="6105194" cy="2031055"/>
          </a:xfrm>
        </p:spPr>
        <p:txBody>
          <a:bodyPr>
            <a:normAutofit/>
          </a:bodyPr>
          <a:lstStyle/>
          <a:p>
            <a:r>
              <a:rPr lang="en-US" sz="4700" dirty="0">
                <a:solidFill>
                  <a:srgbClr val="FFFFFF"/>
                </a:solidFill>
              </a:rPr>
              <a:t>Lyme Disease Prevention:</a:t>
            </a:r>
            <a:br>
              <a:rPr lang="en-US" sz="4700" dirty="0">
                <a:solidFill>
                  <a:srgbClr val="FFFFFF"/>
                </a:solidFill>
              </a:rPr>
            </a:br>
            <a:r>
              <a:rPr lang="en-US" sz="4700" dirty="0">
                <a:solidFill>
                  <a:srgbClr val="FFFFFF"/>
                </a:solidFill>
              </a:rPr>
              <a:t>A Cost Analysis</a:t>
            </a:r>
          </a:p>
        </p:txBody>
      </p:sp>
      <p:sp>
        <p:nvSpPr>
          <p:cNvPr id="3" name="Subtitle 2">
            <a:extLst>
              <a:ext uri="{FF2B5EF4-FFF2-40B4-BE49-F238E27FC236}">
                <a16:creationId xmlns:a16="http://schemas.microsoft.com/office/drawing/2014/main" xmlns="" id="{1DF54BCC-5479-7043-B57E-FD59E3DC6F5A}"/>
              </a:ext>
            </a:extLst>
          </p:cNvPr>
          <p:cNvSpPr>
            <a:spLocks noGrp="1"/>
          </p:cNvSpPr>
          <p:nvPr>
            <p:ph type="subTitle" idx="1"/>
          </p:nvPr>
        </p:nvSpPr>
        <p:spPr>
          <a:xfrm>
            <a:off x="3045368" y="4074718"/>
            <a:ext cx="6105194" cy="682079"/>
          </a:xfrm>
        </p:spPr>
        <p:txBody>
          <a:bodyPr>
            <a:normAutofit/>
          </a:bodyPr>
          <a:lstStyle/>
          <a:p>
            <a:r>
              <a:rPr lang="en-US" sz="1500" dirty="0">
                <a:solidFill>
                  <a:srgbClr val="FFFFFF"/>
                </a:solidFill>
              </a:rPr>
              <a:t>Jared </a:t>
            </a:r>
            <a:r>
              <a:rPr lang="en-US" sz="1500" dirty="0" err="1">
                <a:solidFill>
                  <a:srgbClr val="FFFFFF"/>
                </a:solidFill>
              </a:rPr>
              <a:t>Boorky</a:t>
            </a:r>
            <a:r>
              <a:rPr lang="en-US" sz="1500" dirty="0">
                <a:solidFill>
                  <a:srgbClr val="FFFFFF"/>
                </a:solidFill>
              </a:rPr>
              <a:t>, Jimmy Clemson,</a:t>
            </a:r>
          </a:p>
          <a:p>
            <a:r>
              <a:rPr lang="en-US" sz="1500" dirty="0" err="1">
                <a:solidFill>
                  <a:srgbClr val="FFFFFF"/>
                </a:solidFill>
              </a:rPr>
              <a:t>Yuriy</a:t>
            </a:r>
            <a:r>
              <a:rPr lang="en-US" sz="1500" dirty="0">
                <a:solidFill>
                  <a:srgbClr val="FFFFFF"/>
                </a:solidFill>
              </a:rPr>
              <a:t> Geller and Andy Vietmeier</a:t>
            </a:r>
          </a:p>
        </p:txBody>
      </p:sp>
    </p:spTree>
    <p:extLst>
      <p:ext uri="{BB962C8B-B14F-4D97-AF65-F5344CB8AC3E}">
        <p14:creationId xmlns:p14="http://schemas.microsoft.com/office/powerpoint/2010/main" val="1118716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72C77815-FDDE-8B43-A105-9BF73E356778}"/>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The Cost of the Disease </a:t>
            </a:r>
          </a:p>
        </p:txBody>
      </p:sp>
      <p:sp>
        <p:nvSpPr>
          <p:cNvPr id="3" name="Content Placeholder 2">
            <a:extLst>
              <a:ext uri="{FF2B5EF4-FFF2-40B4-BE49-F238E27FC236}">
                <a16:creationId xmlns:a16="http://schemas.microsoft.com/office/drawing/2014/main" xmlns="" id="{4AE4041B-8C4A-0042-8B10-CEF8A1C2EA46}"/>
              </a:ext>
            </a:extLst>
          </p:cNvPr>
          <p:cNvSpPr>
            <a:spLocks noGrp="1"/>
          </p:cNvSpPr>
          <p:nvPr>
            <p:ph idx="1"/>
          </p:nvPr>
        </p:nvSpPr>
        <p:spPr>
          <a:xfrm>
            <a:off x="1179226" y="3092970"/>
            <a:ext cx="9833548" cy="2693976"/>
          </a:xfrm>
        </p:spPr>
        <p:txBody>
          <a:bodyPr>
            <a:normAutofit/>
          </a:bodyPr>
          <a:lstStyle/>
          <a:p>
            <a:r>
              <a:rPr lang="en-US" sz="2000" dirty="0">
                <a:solidFill>
                  <a:srgbClr val="000000"/>
                </a:solidFill>
              </a:rPr>
              <a:t>For new cases, the NIH estimates cost of 3.94 billion over a 5 year </a:t>
            </a:r>
            <a:r>
              <a:rPr lang="en-US" sz="2000" dirty="0" smtClean="0">
                <a:solidFill>
                  <a:srgbClr val="000000"/>
                </a:solidFill>
              </a:rPr>
              <a:t>period</a:t>
            </a:r>
            <a:endParaRPr lang="en-US" sz="2000" dirty="0">
              <a:solidFill>
                <a:srgbClr val="000000"/>
              </a:solidFill>
            </a:endParaRPr>
          </a:p>
          <a:p>
            <a:r>
              <a:rPr lang="en-US" sz="2000" dirty="0">
                <a:solidFill>
                  <a:srgbClr val="000000"/>
                </a:solidFill>
              </a:rPr>
              <a:t>Some estimate are much higher at $3 billion a year by itself</a:t>
            </a:r>
          </a:p>
          <a:p>
            <a:r>
              <a:rPr lang="en-US" sz="2000" dirty="0">
                <a:solidFill>
                  <a:srgbClr val="000000"/>
                </a:solidFill>
              </a:rPr>
              <a:t>Individual cases will cost $4,273 and indirect costs of $7,484 per Lyme patient</a:t>
            </a:r>
          </a:p>
          <a:p>
            <a:r>
              <a:rPr lang="en-US" sz="2000" dirty="0">
                <a:solidFill>
                  <a:srgbClr val="000000"/>
                </a:solidFill>
              </a:rPr>
              <a:t>While this does not compare with the costs of cancer ,influenza and others it will directly compare with more well publicized illnesses like West Nile Disease and </a:t>
            </a:r>
            <a:r>
              <a:rPr lang="en-US" sz="2000" dirty="0" err="1">
                <a:solidFill>
                  <a:srgbClr val="000000"/>
                </a:solidFill>
              </a:rPr>
              <a:t>Zika</a:t>
            </a:r>
            <a:r>
              <a:rPr lang="en-US" sz="2000" dirty="0">
                <a:solidFill>
                  <a:srgbClr val="000000"/>
                </a:solidFill>
              </a:rPr>
              <a:t> Virus</a:t>
            </a:r>
          </a:p>
          <a:p>
            <a:r>
              <a:rPr lang="en-US" sz="2000" dirty="0">
                <a:solidFill>
                  <a:srgbClr val="000000"/>
                </a:solidFill>
              </a:rPr>
              <a:t>There are an estimated 1-3 million people with chronic Lyme disease which has an estimated associated cost of $75billion</a:t>
            </a:r>
          </a:p>
        </p:txBody>
      </p:sp>
    </p:spTree>
    <p:extLst>
      <p:ext uri="{BB962C8B-B14F-4D97-AF65-F5344CB8AC3E}">
        <p14:creationId xmlns:p14="http://schemas.microsoft.com/office/powerpoint/2010/main" val="41325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B936009B-9491-DF46-BA29-EE15EF2ACCA4}"/>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The Disease in Connecticut</a:t>
            </a:r>
          </a:p>
        </p:txBody>
      </p:sp>
      <p:sp>
        <p:nvSpPr>
          <p:cNvPr id="3" name="Content Placeholder 2">
            <a:extLst>
              <a:ext uri="{FF2B5EF4-FFF2-40B4-BE49-F238E27FC236}">
                <a16:creationId xmlns:a16="http://schemas.microsoft.com/office/drawing/2014/main" xmlns="" id="{6392ADC1-FAC2-D84F-B092-0B1CC8EBC283}"/>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a:t>Connecticut, like the rest of the northeast, has one of the highest instances of Lyme Disease in the country</a:t>
            </a:r>
          </a:p>
          <a:p>
            <a:r>
              <a:rPr lang="en-US" sz="2000"/>
              <a:t>The likelihood of the disease increases for the elderly and stays relatively constant until age 50 with a slight spike from 10-19</a:t>
            </a:r>
          </a:p>
          <a:p>
            <a:endParaRPr lang="en-US" sz="2000"/>
          </a:p>
        </p:txBody>
      </p:sp>
      <p:pic>
        <p:nvPicPr>
          <p:cNvPr id="5" name="Content Placeholder 4">
            <a:extLst>
              <a:ext uri="{FF2B5EF4-FFF2-40B4-BE49-F238E27FC236}">
                <a16:creationId xmlns:a16="http://schemas.microsoft.com/office/drawing/2014/main" xmlns="" id="{19CE3078-1AC2-A345-9879-DA5B8EF5D50A}"/>
              </a:ext>
            </a:extLst>
          </p:cNvPr>
          <p:cNvPicPr>
            <a:picLocks noGrp="1" noChangeAspect="1"/>
          </p:cNvPicPr>
          <p:nvPr>
            <p:ph sz="half" idx="2"/>
          </p:nvPr>
        </p:nvPicPr>
        <p:blipFill>
          <a:blip r:embed="rId2"/>
          <a:stretch>
            <a:fillRect/>
          </a:stretch>
        </p:blipFill>
        <p:spPr>
          <a:xfrm>
            <a:off x="5297763" y="1512403"/>
            <a:ext cx="6250769" cy="3672326"/>
          </a:xfrm>
          <a:prstGeom prst="rect">
            <a:avLst/>
          </a:prstGeom>
        </p:spPr>
      </p:pic>
    </p:spTree>
    <p:extLst>
      <p:ext uri="{BB962C8B-B14F-4D97-AF65-F5344CB8AC3E}">
        <p14:creationId xmlns:p14="http://schemas.microsoft.com/office/powerpoint/2010/main" val="15371063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7B0386B-F8BF-B943-AF90-183DC3133FA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Connecticut Lyme Disease vs Population Density</a:t>
            </a:r>
            <a:br>
              <a:rPr lang="en-US" sz="3000">
                <a:solidFill>
                  <a:srgbClr val="FFFFFF"/>
                </a:solidFill>
              </a:rPr>
            </a:br>
            <a:endParaRPr lang="en-US" sz="3000">
              <a:solidFill>
                <a:srgbClr val="FFFFFF"/>
              </a:solidFill>
            </a:endParaRPr>
          </a:p>
        </p:txBody>
      </p:sp>
      <p:cxnSp>
        <p:nvCxnSpPr>
          <p:cNvPr id="75" name="Straight Connector 74">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xmlns="" id="{216B9B07-B509-3E45-A142-163DE400F34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81670" y="2426818"/>
            <a:ext cx="4555711"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xmlns="" id="{1871DAD9-996D-6F41-80E0-E43779434BC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560197" y="2426818"/>
            <a:ext cx="5225669"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204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315292" y="0"/>
            <a:ext cx="2436813" cy="6858001"/>
            <a:chOff x="1320800" y="0"/>
            <a:chExt cx="2436813" cy="6858001"/>
          </a:xfrm>
        </p:grpSpPr>
        <p:sp>
          <p:nvSpPr>
            <p:cNvPr id="20"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2"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3"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xmlns="" id="{F8E4EEE4-09EA-F046-8467-D74FAE93A925}"/>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The Disease In Connecticut (cont.)</a:t>
            </a:r>
          </a:p>
        </p:txBody>
      </p:sp>
      <p:graphicFrame>
        <p:nvGraphicFramePr>
          <p:cNvPr id="5" name="Content Placeholder 2">
            <a:extLst>
              <a:ext uri="{FF2B5EF4-FFF2-40B4-BE49-F238E27FC236}">
                <a16:creationId xmlns:a16="http://schemas.microsoft.com/office/drawing/2014/main" xmlns="" id="{FB29D636-E3B4-4D18-8C07-B38267C2CEA3}"/>
              </a:ext>
            </a:extLst>
          </p:cNvPr>
          <p:cNvGraphicFramePr>
            <a:graphicFrameLocks noGrp="1"/>
          </p:cNvGraphicFramePr>
          <p:nvPr>
            <p:ph idx="1"/>
            <p:extLst>
              <p:ext uri="{D42A27DB-BD31-4B8C-83A1-F6EECF244321}">
                <p14:modId xmlns:p14="http://schemas.microsoft.com/office/powerpoint/2010/main" val="411998422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3923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61749500-46B5-D947-B2A7-5CE2538EA77C}"/>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rgbClr val="FFFFFF"/>
                </a:solidFill>
                <a:latin typeface="+mj-lt"/>
                <a:ea typeface="+mj-ea"/>
                <a:cs typeface="+mj-cs"/>
              </a:rPr>
              <a:t>Disease Prevention</a:t>
            </a:r>
          </a:p>
        </p:txBody>
      </p:sp>
      <p:sp>
        <p:nvSpPr>
          <p:cNvPr id="3" name="Text Placeholder 2">
            <a:extLst>
              <a:ext uri="{FF2B5EF4-FFF2-40B4-BE49-F238E27FC236}">
                <a16:creationId xmlns:a16="http://schemas.microsoft.com/office/drawing/2014/main" xmlns="" id="{B13A2DC8-4C21-3646-AA95-D13C1458F23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280108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xmlns="" id="{1E273994-FC72-3B48-ACC1-50C78B4CC9D9}"/>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Disease Prevention	</a:t>
            </a:r>
          </a:p>
        </p:txBody>
      </p:sp>
      <p:graphicFrame>
        <p:nvGraphicFramePr>
          <p:cNvPr id="5" name="Content Placeholder 2">
            <a:extLst>
              <a:ext uri="{FF2B5EF4-FFF2-40B4-BE49-F238E27FC236}">
                <a16:creationId xmlns:a16="http://schemas.microsoft.com/office/drawing/2014/main" xmlns="" id="{31D41430-C3D1-4CE5-84B9-D555CBED94C9}"/>
              </a:ext>
            </a:extLst>
          </p:cNvPr>
          <p:cNvGraphicFramePr>
            <a:graphicFrameLocks noGrp="1"/>
          </p:cNvGraphicFramePr>
          <p:nvPr>
            <p:ph idx="1"/>
            <p:extLst>
              <p:ext uri="{D42A27DB-BD31-4B8C-83A1-F6EECF244321}">
                <p14:modId xmlns:p14="http://schemas.microsoft.com/office/powerpoint/2010/main" val="107337451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9188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68A4132F-DEC6-4332-A00C-A11AD4519B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xmlns="" id="{31752D2F-AF20-E546-BE73-F8835CA417BA}"/>
              </a:ext>
            </a:extLst>
          </p:cNvPr>
          <p:cNvPicPr>
            <a:picLocks noGrp="1" noChangeAspect="1"/>
          </p:cNvPicPr>
          <p:nvPr>
            <p:ph sz="half" idx="2"/>
          </p:nvPr>
        </p:nvPicPr>
        <p:blipFill>
          <a:blip r:embed="rId2"/>
          <a:stretch>
            <a:fillRect/>
          </a:stretch>
        </p:blipFill>
        <p:spPr>
          <a:xfrm>
            <a:off x="7266148" y="1820333"/>
            <a:ext cx="3914487" cy="4036181"/>
          </a:xfrm>
          <a:prstGeom prst="rect">
            <a:avLst/>
          </a:prstGeom>
        </p:spPr>
      </p:pic>
      <p:sp>
        <p:nvSpPr>
          <p:cNvPr id="12" name="Freeform: Shape 11">
            <a:extLst>
              <a:ext uri="{FF2B5EF4-FFF2-40B4-BE49-F238E27FC236}">
                <a16:creationId xmlns:a16="http://schemas.microsoft.com/office/drawing/2014/main" xmlns="" id="{64965EAE-E41A-435F-B993-07E824B6C9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xmlns="" id="{152F8994-E6D4-4311-9548-C3607BC436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D90BF5CE-6E96-DB4A-8ED3-7E71735FFDFB}"/>
              </a:ext>
            </a:extLst>
          </p:cNvPr>
          <p:cNvSpPr>
            <a:spLocks noGrp="1"/>
          </p:cNvSpPr>
          <p:nvPr>
            <p:ph type="title"/>
          </p:nvPr>
        </p:nvSpPr>
        <p:spPr>
          <a:xfrm>
            <a:off x="838199" y="365125"/>
            <a:ext cx="5529943" cy="1325563"/>
          </a:xfrm>
        </p:spPr>
        <p:txBody>
          <a:bodyPr vert="horz" lIns="91440" tIns="45720" rIns="91440" bIns="45720" rtlCol="0" anchor="ctr">
            <a:normAutofit/>
          </a:bodyPr>
          <a:lstStyle/>
          <a:p>
            <a:r>
              <a:rPr lang="en-US" kern="1200">
                <a:solidFill>
                  <a:schemeClr val="tx1"/>
                </a:solidFill>
                <a:latin typeface="+mj-lt"/>
                <a:ea typeface="+mj-ea"/>
                <a:cs typeface="+mj-cs"/>
              </a:rPr>
              <a:t>Disease Prevention (cont.)</a:t>
            </a:r>
          </a:p>
        </p:txBody>
      </p:sp>
      <p:sp>
        <p:nvSpPr>
          <p:cNvPr id="3" name="Content Placeholder 2">
            <a:extLst>
              <a:ext uri="{FF2B5EF4-FFF2-40B4-BE49-F238E27FC236}">
                <a16:creationId xmlns:a16="http://schemas.microsoft.com/office/drawing/2014/main" xmlns="" id="{155E7BAD-A2A4-5545-A1E1-74C4A75BDF2B}"/>
              </a:ext>
            </a:extLst>
          </p:cNvPr>
          <p:cNvSpPr>
            <a:spLocks noGrp="1"/>
          </p:cNvSpPr>
          <p:nvPr>
            <p:ph sz="half" idx="1"/>
          </p:nvPr>
        </p:nvSpPr>
        <p:spPr>
          <a:xfrm>
            <a:off x="838199" y="1825625"/>
            <a:ext cx="4128169" cy="3399518"/>
          </a:xfrm>
        </p:spPr>
        <p:txBody>
          <a:bodyPr vert="horz" lIns="91440" tIns="45720" rIns="91440" bIns="45720" rtlCol="0">
            <a:normAutofit/>
          </a:bodyPr>
          <a:lstStyle/>
          <a:p>
            <a:r>
              <a:rPr lang="en-US" sz="2000" dirty="0"/>
              <a:t>When constructing our analysis, we looked to find figures on each methods number of applications per year, cost per application, overall success rate and the environmental impact.</a:t>
            </a:r>
          </a:p>
          <a:p>
            <a:r>
              <a:rPr lang="en-US" sz="2000" dirty="0"/>
              <a:t>Each of these figured was moved into a spread sheet and used to find our </a:t>
            </a:r>
            <a:r>
              <a:rPr lang="en-US" sz="2000" dirty="0" smtClean="0"/>
              <a:t>objective.</a:t>
            </a:r>
            <a:endParaRPr lang="en-US" sz="2000" dirty="0"/>
          </a:p>
        </p:txBody>
      </p:sp>
    </p:spTree>
    <p:extLst>
      <p:ext uri="{BB962C8B-B14F-4D97-AF65-F5344CB8AC3E}">
        <p14:creationId xmlns:p14="http://schemas.microsoft.com/office/powerpoint/2010/main" val="424798833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xmlns="" id="{62E76EE9-85E0-2E47-AA99-30118B42C54E}"/>
              </a:ext>
            </a:extLst>
          </p:cNvPr>
          <p:cNvSpPr>
            <a:spLocks noGrp="1"/>
          </p:cNvSpPr>
          <p:nvPr>
            <p:ph type="title"/>
          </p:nvPr>
        </p:nvSpPr>
        <p:spPr>
          <a:xfrm>
            <a:off x="535020" y="685800"/>
            <a:ext cx="2780271" cy="5105400"/>
          </a:xfrm>
        </p:spPr>
        <p:txBody>
          <a:bodyPr>
            <a:normAutofit/>
          </a:bodyPr>
          <a:lstStyle/>
          <a:p>
            <a:r>
              <a:rPr lang="en-US" sz="4000" dirty="0">
                <a:solidFill>
                  <a:srgbClr val="FFFFFF"/>
                </a:solidFill>
              </a:rPr>
              <a:t>Our Objective</a:t>
            </a:r>
            <a:br>
              <a:rPr lang="en-US" sz="4000" dirty="0">
                <a:solidFill>
                  <a:srgbClr val="FFFFFF"/>
                </a:solidFill>
              </a:rPr>
            </a:br>
            <a:r>
              <a:rPr lang="en-US" sz="4000" dirty="0">
                <a:solidFill>
                  <a:srgbClr val="FFFFFF"/>
                </a:solidFill>
              </a:rPr>
              <a:t>and </a:t>
            </a:r>
            <a:br>
              <a:rPr lang="en-US" sz="4000" dirty="0">
                <a:solidFill>
                  <a:srgbClr val="FFFFFF"/>
                </a:solidFill>
              </a:rPr>
            </a:br>
            <a:r>
              <a:rPr lang="en-US" sz="4000" dirty="0">
                <a:solidFill>
                  <a:srgbClr val="FFFFFF"/>
                </a:solidFill>
              </a:rPr>
              <a:t>Methods</a:t>
            </a:r>
          </a:p>
        </p:txBody>
      </p:sp>
      <p:graphicFrame>
        <p:nvGraphicFramePr>
          <p:cNvPr id="5" name="Content Placeholder 2">
            <a:extLst>
              <a:ext uri="{FF2B5EF4-FFF2-40B4-BE49-F238E27FC236}">
                <a16:creationId xmlns:a16="http://schemas.microsoft.com/office/drawing/2014/main" xmlns="" id="{26E23539-A933-4B9A-9B67-C4380BB14308}"/>
              </a:ext>
            </a:extLst>
          </p:cNvPr>
          <p:cNvGraphicFramePr>
            <a:graphicFrameLocks noGrp="1"/>
          </p:cNvGraphicFramePr>
          <p:nvPr>
            <p:ph idx="1"/>
            <p:extLst>
              <p:ext uri="{D42A27DB-BD31-4B8C-83A1-F6EECF244321}">
                <p14:modId xmlns:p14="http://schemas.microsoft.com/office/powerpoint/2010/main" val="867276588"/>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94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xmlns="" id="{2A34EC3E-5112-FB45-B6AB-9F66E43316CE}"/>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Costs of Application	</a:t>
            </a:r>
          </a:p>
        </p:txBody>
      </p:sp>
      <p:graphicFrame>
        <p:nvGraphicFramePr>
          <p:cNvPr id="4" name="Content Placeholder 3">
            <a:extLst>
              <a:ext uri="{FF2B5EF4-FFF2-40B4-BE49-F238E27FC236}">
                <a16:creationId xmlns:a16="http://schemas.microsoft.com/office/drawing/2014/main" xmlns="" id="{FF6024F5-04B2-9C4A-8EDE-2E36CF00AE7A}"/>
              </a:ext>
            </a:extLst>
          </p:cNvPr>
          <p:cNvGraphicFramePr>
            <a:graphicFrameLocks noGrp="1"/>
          </p:cNvGraphicFramePr>
          <p:nvPr>
            <p:ph idx="1"/>
          </p:nvPr>
        </p:nvGraphicFramePr>
        <p:xfrm>
          <a:off x="6097715" y="685800"/>
          <a:ext cx="4317748" cy="5105409"/>
        </p:xfrm>
        <a:graphic>
          <a:graphicData uri="http://schemas.openxmlformats.org/drawingml/2006/table">
            <a:tbl>
              <a:tblPr firstRow="1" bandRow="1">
                <a:tableStyleId>{5C22544A-7EE6-4342-B048-85BDC9FD1C3A}</a:tableStyleId>
              </a:tblPr>
              <a:tblGrid>
                <a:gridCol w="1106876">
                  <a:extLst>
                    <a:ext uri="{9D8B030D-6E8A-4147-A177-3AD203B41FA5}">
                      <a16:colId xmlns:a16="http://schemas.microsoft.com/office/drawing/2014/main" xmlns="" val="2518912664"/>
                    </a:ext>
                  </a:extLst>
                </a:gridCol>
                <a:gridCol w="564238">
                  <a:extLst>
                    <a:ext uri="{9D8B030D-6E8A-4147-A177-3AD203B41FA5}">
                      <a16:colId xmlns:a16="http://schemas.microsoft.com/office/drawing/2014/main" xmlns="" val="3584886354"/>
                    </a:ext>
                  </a:extLst>
                </a:gridCol>
                <a:gridCol w="790034">
                  <a:extLst>
                    <a:ext uri="{9D8B030D-6E8A-4147-A177-3AD203B41FA5}">
                      <a16:colId xmlns:a16="http://schemas.microsoft.com/office/drawing/2014/main" xmlns="" val="2326322573"/>
                    </a:ext>
                  </a:extLst>
                </a:gridCol>
                <a:gridCol w="590946">
                  <a:extLst>
                    <a:ext uri="{9D8B030D-6E8A-4147-A177-3AD203B41FA5}">
                      <a16:colId xmlns:a16="http://schemas.microsoft.com/office/drawing/2014/main" xmlns="" val="590563353"/>
                    </a:ext>
                  </a:extLst>
                </a:gridCol>
                <a:gridCol w="732978">
                  <a:extLst>
                    <a:ext uri="{9D8B030D-6E8A-4147-A177-3AD203B41FA5}">
                      <a16:colId xmlns:a16="http://schemas.microsoft.com/office/drawing/2014/main" xmlns="" val="923573005"/>
                    </a:ext>
                  </a:extLst>
                </a:gridCol>
                <a:gridCol w="532676">
                  <a:extLst>
                    <a:ext uri="{9D8B030D-6E8A-4147-A177-3AD203B41FA5}">
                      <a16:colId xmlns:a16="http://schemas.microsoft.com/office/drawing/2014/main" xmlns="" val="3174874950"/>
                    </a:ext>
                  </a:extLst>
                </a:gridCol>
              </a:tblGrid>
              <a:tr h="174247">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430" marR="6430" marT="6430" marB="0" anchor="b"/>
                </a:tc>
                <a:tc gridSpan="5">
                  <a:txBody>
                    <a:bodyPr/>
                    <a:lstStyle/>
                    <a:p>
                      <a:pPr algn="ctr" fontAlgn="b"/>
                      <a:r>
                        <a:rPr lang="en-US" sz="900" u="none" strike="noStrike">
                          <a:effectLst/>
                        </a:rPr>
                        <a:t>Cost and Coverage</a:t>
                      </a:r>
                      <a:endParaRPr lang="en-US" sz="900" b="1" i="0" u="none" strike="noStrike">
                        <a:solidFill>
                          <a:srgbClr val="000000"/>
                        </a:solidFill>
                        <a:effectLst/>
                        <a:latin typeface="Calibri" panose="020F0502020204030204" pitchFamily="34" charset="0"/>
                      </a:endParaRPr>
                    </a:p>
                  </a:txBody>
                  <a:tcPr marL="6430" marR="6430" marT="643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882126530"/>
                  </a:ext>
                </a:extLst>
              </a:tr>
              <a:tr h="384019">
                <a:tc>
                  <a:txBody>
                    <a:bodyPr/>
                    <a:lstStyle/>
                    <a:p>
                      <a:pPr algn="l" fontAlgn="t"/>
                      <a:r>
                        <a:rPr lang="en-US" sz="800" u="none" strike="noStrike">
                          <a:effectLst/>
                        </a:rPr>
                        <a:t>Method</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ctr" fontAlgn="t"/>
                      <a:r>
                        <a:rPr lang="en-US" sz="800" u="none" strike="noStrike">
                          <a:effectLst/>
                        </a:rPr>
                        <a:t>Average % Reduction</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ctr" fontAlgn="t"/>
                      <a:r>
                        <a:rPr lang="en-US" sz="800" u="none" strike="noStrike">
                          <a:effectLst/>
                        </a:rPr>
                        <a:t>Applications Per Year</a:t>
                      </a:r>
                      <a:br>
                        <a:rPr lang="en-US" sz="800" u="none" strike="noStrike">
                          <a:effectLst/>
                        </a:rPr>
                      </a:br>
                      <a:r>
                        <a:rPr lang="en-US" sz="800" u="none" strike="noStrike">
                          <a:effectLst/>
                        </a:rPr>
                        <a:t>April-Sept</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ctr" fontAlgn="t"/>
                      <a:r>
                        <a:rPr lang="en-US" sz="800" u="none" strike="noStrike">
                          <a:effectLst/>
                        </a:rPr>
                        <a:t>Cost Per </a:t>
                      </a:r>
                      <a:br>
                        <a:rPr lang="en-US" sz="800" u="none" strike="noStrike">
                          <a:effectLst/>
                        </a:rPr>
                      </a:br>
                      <a:r>
                        <a:rPr lang="en-US" sz="800" u="none" strike="noStrike">
                          <a:effectLst/>
                        </a:rPr>
                        <a:t>Application </a:t>
                      </a:r>
                      <a:br>
                        <a:rPr lang="en-US" sz="800" u="none" strike="noStrike">
                          <a:effectLst/>
                        </a:rPr>
                      </a:br>
                      <a:r>
                        <a:rPr lang="en-US" sz="800" u="none" strike="noStrike">
                          <a:effectLst/>
                        </a:rPr>
                        <a:t>Per Acre</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ctr" fontAlgn="t"/>
                      <a:r>
                        <a:rPr lang="en-US" sz="800" u="none" strike="noStrike">
                          <a:effectLst/>
                        </a:rPr>
                        <a:t>Labor Per </a:t>
                      </a:r>
                      <a:br>
                        <a:rPr lang="en-US" sz="800" u="none" strike="noStrike">
                          <a:effectLst/>
                        </a:rPr>
                      </a:br>
                      <a:r>
                        <a:rPr lang="en-US" sz="800" u="none" strike="noStrike">
                          <a:effectLst/>
                        </a:rPr>
                        <a:t>Application </a:t>
                      </a:r>
                      <a:br>
                        <a:rPr lang="en-US" sz="800" u="none" strike="noStrike">
                          <a:effectLst/>
                        </a:rPr>
                      </a:br>
                      <a:r>
                        <a:rPr lang="en-US" sz="800" u="none" strike="noStrike">
                          <a:effectLst/>
                        </a:rPr>
                        <a:t>Per Acre</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ctr" fontAlgn="t"/>
                      <a:r>
                        <a:rPr lang="en-US" sz="800" u="none" strike="noStrike">
                          <a:effectLst/>
                        </a:rPr>
                        <a:t>Total Cost</a:t>
                      </a:r>
                      <a:br>
                        <a:rPr lang="en-US" sz="800" u="none" strike="noStrike">
                          <a:effectLst/>
                        </a:rPr>
                      </a:br>
                      <a:r>
                        <a:rPr lang="en-US" sz="800" u="none" strike="noStrike">
                          <a:effectLst/>
                        </a:rPr>
                        <a:t> Per Year</a:t>
                      </a:r>
                      <a:br>
                        <a:rPr lang="en-US" sz="800" u="none" strike="noStrike">
                          <a:effectLst/>
                        </a:rPr>
                      </a:br>
                      <a:r>
                        <a:rPr lang="en-US" sz="800" u="none" strike="noStrike">
                          <a:effectLst/>
                        </a:rPr>
                        <a:t> Per Acre</a:t>
                      </a:r>
                      <a:endParaRPr lang="en-US" sz="800" b="1"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3617056331"/>
                  </a:ext>
                </a:extLst>
              </a:tr>
              <a:tr h="267479">
                <a:tc>
                  <a:txBody>
                    <a:bodyPr/>
                    <a:lstStyle/>
                    <a:p>
                      <a:pPr algn="l" fontAlgn="t"/>
                      <a:r>
                        <a:rPr lang="en-US" sz="800" u="none" strike="noStrike">
                          <a:effectLst/>
                        </a:rPr>
                        <a:t>Bifenthrin</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2.56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40.24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2991747590"/>
                  </a:ext>
                </a:extLst>
              </a:tr>
              <a:tr h="267479">
                <a:tc>
                  <a:txBody>
                    <a:bodyPr/>
                    <a:lstStyle/>
                    <a:p>
                      <a:pPr algn="l" fontAlgn="t"/>
                      <a:r>
                        <a:rPr lang="en-US" sz="800" u="none" strike="noStrike">
                          <a:effectLst/>
                        </a:rPr>
                        <a:t>Cyfluthrin</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93%</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64.59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288.36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2764173121"/>
                  </a:ext>
                </a:extLst>
              </a:tr>
              <a:tr h="267479">
                <a:tc>
                  <a:txBody>
                    <a:bodyPr/>
                    <a:lstStyle/>
                    <a:p>
                      <a:pPr algn="l" fontAlgn="t"/>
                      <a:r>
                        <a:rPr lang="en-US" sz="800" u="none" strike="noStrike">
                          <a:effectLst/>
                        </a:rPr>
                        <a:t>Deltamethrin</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99%</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1.40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35.60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3719498414"/>
                  </a:ext>
                </a:extLst>
              </a:tr>
              <a:tr h="267479">
                <a:tc>
                  <a:txBody>
                    <a:bodyPr/>
                    <a:lstStyle/>
                    <a:p>
                      <a:pPr algn="l" fontAlgn="t"/>
                      <a:r>
                        <a:rPr lang="en-US" sz="800" u="none" strike="noStrike">
                          <a:effectLst/>
                        </a:rPr>
                        <a:t>Chlorpyrifos</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96%</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33.72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164.88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2708630900"/>
                  </a:ext>
                </a:extLst>
              </a:tr>
              <a:tr h="267479">
                <a:tc>
                  <a:txBody>
                    <a:bodyPr/>
                    <a:lstStyle/>
                    <a:p>
                      <a:pPr algn="l" fontAlgn="t"/>
                      <a:r>
                        <a:rPr lang="en-US" sz="800" u="none" strike="noStrike">
                          <a:effectLst/>
                        </a:rPr>
                        <a:t>Diazinon</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54%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24.97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129.88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403250871"/>
                  </a:ext>
                </a:extLst>
              </a:tr>
              <a:tr h="267479">
                <a:tc>
                  <a:txBody>
                    <a:bodyPr/>
                    <a:lstStyle/>
                    <a:p>
                      <a:pPr algn="l" fontAlgn="t"/>
                      <a:r>
                        <a:rPr lang="en-US" sz="800" u="none" strike="noStrike">
                          <a:effectLst/>
                        </a:rPr>
                        <a:t>Carbaryl</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86%</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4.00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46.00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3336235702"/>
                  </a:ext>
                </a:extLst>
              </a:tr>
              <a:tr h="267479">
                <a:tc>
                  <a:txBody>
                    <a:bodyPr/>
                    <a:lstStyle/>
                    <a:p>
                      <a:pPr algn="l" fontAlgn="t"/>
                      <a:r>
                        <a:rPr lang="en-US" sz="800" u="none" strike="noStrike">
                          <a:effectLst/>
                        </a:rPr>
                        <a:t>Fungal</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87%</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10.00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5.00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60.00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1325515857"/>
                  </a:ext>
                </a:extLst>
              </a:tr>
              <a:tr h="267479">
                <a:tc>
                  <a:txBody>
                    <a:bodyPr/>
                    <a:lstStyle/>
                    <a:p>
                      <a:pPr algn="l" fontAlgn="t"/>
                      <a:r>
                        <a:rPr lang="en-US" sz="800" u="none" strike="noStrike">
                          <a:effectLst/>
                        </a:rPr>
                        <a:t>Permethrin</a:t>
                      </a:r>
                      <a:r>
                        <a:rPr lang="en-US" sz="800" u="none" strike="noStrike" baseline="30000">
                          <a:effectLst/>
                        </a:rPr>
                        <a:t>a</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19.34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107.36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4059190120"/>
                  </a:ext>
                </a:extLst>
              </a:tr>
              <a:tr h="267479">
                <a:tc>
                  <a:txBody>
                    <a:bodyPr/>
                    <a:lstStyle/>
                    <a:p>
                      <a:pPr algn="l" fontAlgn="t"/>
                      <a:r>
                        <a:rPr lang="en-US" sz="800" u="none" strike="noStrike">
                          <a:effectLst/>
                        </a:rPr>
                        <a:t>Fipronil</a:t>
                      </a:r>
                      <a:r>
                        <a:rPr lang="en-US" sz="800" u="none" strike="noStrike" baseline="30000">
                          <a:effectLst/>
                        </a:rPr>
                        <a:t>b</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96%</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231.57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239.07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2786529598"/>
                  </a:ext>
                </a:extLst>
              </a:tr>
              <a:tr h="267479">
                <a:tc>
                  <a:txBody>
                    <a:bodyPr/>
                    <a:lstStyle/>
                    <a:p>
                      <a:pPr algn="l" fontAlgn="t"/>
                      <a:r>
                        <a:rPr lang="en-US" sz="800" u="none" strike="noStrike">
                          <a:effectLst/>
                        </a:rPr>
                        <a:t>Doxycyline hyclate bait</a:t>
                      </a:r>
                      <a:r>
                        <a:rPr lang="en-US" sz="800" u="none" strike="noStrike" baseline="30000">
                          <a:effectLst/>
                        </a:rPr>
                        <a:t>a</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37%</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1,000.00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2,015.00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1702429881"/>
                  </a:ext>
                </a:extLst>
              </a:tr>
              <a:tr h="267479">
                <a:tc>
                  <a:txBody>
                    <a:bodyPr/>
                    <a:lstStyle/>
                    <a:p>
                      <a:pPr algn="l" fontAlgn="t"/>
                      <a:r>
                        <a:rPr lang="en-US" sz="800" u="none" strike="noStrike">
                          <a:effectLst/>
                        </a:rPr>
                        <a:t>Vaccine with E. coliexpressing OspA</a:t>
                      </a:r>
                      <a:r>
                        <a:rPr lang="en-US" sz="800" u="none" strike="noStrike" baseline="30000">
                          <a:effectLst/>
                        </a:rPr>
                        <a:t>b</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53%</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1,000.00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2,015.00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1349732613"/>
                  </a:ext>
                </a:extLst>
              </a:tr>
              <a:tr h="267479">
                <a:tc>
                  <a:txBody>
                    <a:bodyPr/>
                    <a:lstStyle/>
                    <a:p>
                      <a:pPr algn="l" fontAlgn="t"/>
                      <a:r>
                        <a:rPr lang="en-US" sz="800" u="none" strike="noStrike">
                          <a:effectLst/>
                        </a:rPr>
                        <a:t>Deer Control</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1.00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1.00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1261571318"/>
                  </a:ext>
                </a:extLst>
              </a:tr>
              <a:tr h="267479">
                <a:tc>
                  <a:txBody>
                    <a:bodyPr/>
                    <a:lstStyle/>
                    <a:p>
                      <a:pPr algn="l" fontAlgn="t"/>
                      <a:r>
                        <a:rPr lang="en-US" sz="800" u="none" strike="noStrike">
                          <a:effectLst/>
                        </a:rPr>
                        <a:t>4-poster device</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71%</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0.07</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0.83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58.80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3.98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2675648759"/>
                  </a:ext>
                </a:extLst>
              </a:tr>
              <a:tr h="267479">
                <a:tc>
                  <a:txBody>
                    <a:bodyPr/>
                    <a:lstStyle/>
                    <a:p>
                      <a:pPr algn="l" fontAlgn="t"/>
                      <a:r>
                        <a:rPr lang="en-US" sz="800" u="none" strike="noStrike">
                          <a:effectLst/>
                        </a:rPr>
                        <a:t>Pyrethrin soap</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79%</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10.62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144.96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3180100517"/>
                  </a:ext>
                </a:extLst>
              </a:tr>
              <a:tr h="267479">
                <a:tc>
                  <a:txBody>
                    <a:bodyPr/>
                    <a:lstStyle/>
                    <a:p>
                      <a:pPr algn="l" fontAlgn="t"/>
                      <a:r>
                        <a:rPr lang="en-US" sz="800" u="none" strike="noStrike">
                          <a:effectLst/>
                        </a:rPr>
                        <a:t>Natural Methods</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74%</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29.95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187.25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180202644"/>
                  </a:ext>
                </a:extLst>
              </a:tr>
              <a:tr h="267479">
                <a:tc>
                  <a:txBody>
                    <a:bodyPr/>
                    <a:lstStyle/>
                    <a:p>
                      <a:pPr algn="l" fontAlgn="t"/>
                      <a:r>
                        <a:rPr lang="en-US" sz="800" u="none" strike="noStrike">
                          <a:effectLst/>
                        </a:rPr>
                        <a:t>Deer fence</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49%</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0.2</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384.78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1.00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77.16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2744627186"/>
                  </a:ext>
                </a:extLst>
              </a:tr>
              <a:tr h="267479">
                <a:tc>
                  <a:txBody>
                    <a:bodyPr/>
                    <a:lstStyle/>
                    <a:p>
                      <a:pPr algn="l" fontAlgn="t"/>
                      <a:r>
                        <a:rPr lang="en-US" sz="800" u="none" strike="noStrike">
                          <a:effectLst/>
                        </a:rPr>
                        <a:t>Tick Tubes</a:t>
                      </a:r>
                      <a:endParaRPr lang="en-US" sz="800" b="1"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28%</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109.44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7.50 </a:t>
                      </a:r>
                      <a:endParaRPr lang="en-US" sz="800" b="0" i="0" u="none" strike="noStrike">
                        <a:solidFill>
                          <a:srgbClr val="000000"/>
                        </a:solidFill>
                        <a:effectLst/>
                        <a:latin typeface="Calibri" panose="020F0502020204030204" pitchFamily="34" charset="0"/>
                      </a:endParaRPr>
                    </a:p>
                  </a:txBody>
                  <a:tcPr marL="6430" marR="6430" marT="6430" marB="0"/>
                </a:tc>
                <a:tc>
                  <a:txBody>
                    <a:bodyPr/>
                    <a:lstStyle/>
                    <a:p>
                      <a:pPr algn="l" fontAlgn="t"/>
                      <a:r>
                        <a:rPr lang="en-US" sz="800" u="none" strike="noStrike">
                          <a:effectLst/>
                        </a:rPr>
                        <a:t> $       233.88 </a:t>
                      </a:r>
                      <a:endParaRPr lang="en-US" sz="800" b="0" i="0" u="none" strike="noStrike">
                        <a:solidFill>
                          <a:srgbClr val="000000"/>
                        </a:solidFill>
                        <a:effectLst/>
                        <a:latin typeface="Calibri" panose="020F0502020204030204" pitchFamily="34" charset="0"/>
                      </a:endParaRPr>
                    </a:p>
                  </a:txBody>
                  <a:tcPr marL="6430" marR="6430" marT="6430" marB="0"/>
                </a:tc>
                <a:extLst>
                  <a:ext uri="{0D108BD9-81ED-4DB2-BD59-A6C34878D82A}">
                    <a16:rowId xmlns:a16="http://schemas.microsoft.com/office/drawing/2014/main" xmlns="" val="1013629133"/>
                  </a:ext>
                </a:extLst>
              </a:tr>
            </a:tbl>
          </a:graphicData>
        </a:graphic>
      </p:graphicFrame>
    </p:spTree>
    <p:extLst>
      <p:ext uri="{BB962C8B-B14F-4D97-AF65-F5344CB8AC3E}">
        <p14:creationId xmlns:p14="http://schemas.microsoft.com/office/powerpoint/2010/main" val="3044885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D1034E99-ABC9-FF46-A766-B2F7E4828B3C}"/>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a:solidFill>
                  <a:srgbClr val="FFFFFF"/>
                </a:solidFill>
                <a:latin typeface="+mj-lt"/>
                <a:ea typeface="+mj-ea"/>
                <a:cs typeface="+mj-cs"/>
              </a:rPr>
              <a:t>Environmental Impact</a:t>
            </a:r>
          </a:p>
        </p:txBody>
      </p:sp>
      <p:sp>
        <p:nvSpPr>
          <p:cNvPr id="3" name="Content Placeholder 2">
            <a:extLst>
              <a:ext uri="{FF2B5EF4-FFF2-40B4-BE49-F238E27FC236}">
                <a16:creationId xmlns:a16="http://schemas.microsoft.com/office/drawing/2014/main" xmlns="" id="{803C559E-A09F-3E4B-AF6C-D7393DF9082C}"/>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r>
              <a:rPr lang="en-US" sz="2400">
                <a:solidFill>
                  <a:srgbClr val="000000"/>
                </a:solidFill>
              </a:rPr>
              <a:t>Environmental impact was an important factor in our decision</a:t>
            </a:r>
          </a:p>
          <a:p>
            <a:r>
              <a:rPr lang="en-US" sz="2400">
                <a:solidFill>
                  <a:srgbClr val="000000"/>
                </a:solidFill>
              </a:rPr>
              <a:t>Per research, each treatment option was given a weight which was then used in each of our functions</a:t>
            </a:r>
          </a:p>
          <a:p>
            <a:r>
              <a:rPr lang="en-US" sz="2400">
                <a:solidFill>
                  <a:srgbClr val="000000"/>
                </a:solidFill>
              </a:rPr>
              <a:t>Acaricide application had the highest negative weight due to its effect on wildlife and habitat</a:t>
            </a:r>
          </a:p>
          <a:p>
            <a:endParaRPr lang="en-US" sz="2400">
              <a:solidFill>
                <a:srgbClr val="000000"/>
              </a:solidFill>
            </a:endParaRPr>
          </a:p>
        </p:txBody>
      </p:sp>
    </p:spTree>
    <p:extLst>
      <p:ext uri="{BB962C8B-B14F-4D97-AF65-F5344CB8AC3E}">
        <p14:creationId xmlns:p14="http://schemas.microsoft.com/office/powerpoint/2010/main" val="327638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02DD2BC0-6F29-4B4F-8D61-2DCF6D2E8E7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753F4209-49FA-3942-B018-AB3AAAAF6628}"/>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What is Lyme Disease?</a:t>
            </a:r>
          </a:p>
        </p:txBody>
      </p:sp>
      <p:graphicFrame>
        <p:nvGraphicFramePr>
          <p:cNvPr id="5" name="Content Placeholder 2">
            <a:extLst>
              <a:ext uri="{FF2B5EF4-FFF2-40B4-BE49-F238E27FC236}">
                <a16:creationId xmlns:a16="http://schemas.microsoft.com/office/drawing/2014/main" xmlns="" id="{9394F744-A239-4F5B-8E80-889A9A8ECE13}"/>
              </a:ext>
            </a:extLst>
          </p:cNvPr>
          <p:cNvGraphicFramePr>
            <a:graphicFrameLocks noGrp="1"/>
          </p:cNvGraphicFramePr>
          <p:nvPr>
            <p:ph idx="1"/>
            <p:extLst>
              <p:ext uri="{D42A27DB-BD31-4B8C-83A1-F6EECF244321}">
                <p14:modId xmlns:p14="http://schemas.microsoft.com/office/powerpoint/2010/main" val="205433263"/>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4291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xmlns="" id="{E58E1105-9BCB-1747-8219-CF2C36E8B28E}"/>
              </a:ext>
            </a:extLst>
          </p:cNvPr>
          <p:cNvSpPr>
            <a:spLocks noGrp="1"/>
          </p:cNvSpPr>
          <p:nvPr>
            <p:ph type="title"/>
          </p:nvPr>
        </p:nvSpPr>
        <p:spPr>
          <a:xfrm>
            <a:off x="535020" y="685800"/>
            <a:ext cx="2780271" cy="5105400"/>
          </a:xfrm>
        </p:spPr>
        <p:txBody>
          <a:bodyPr>
            <a:normAutofit/>
          </a:bodyPr>
          <a:lstStyle/>
          <a:p>
            <a:r>
              <a:rPr lang="en-US" sz="3400">
                <a:solidFill>
                  <a:srgbClr val="FFFFFF"/>
                </a:solidFill>
              </a:rPr>
              <a:t>Environmental Impact and Weights</a:t>
            </a:r>
          </a:p>
        </p:txBody>
      </p:sp>
      <p:graphicFrame>
        <p:nvGraphicFramePr>
          <p:cNvPr id="4" name="Content Placeholder 3">
            <a:extLst>
              <a:ext uri="{FF2B5EF4-FFF2-40B4-BE49-F238E27FC236}">
                <a16:creationId xmlns:a16="http://schemas.microsoft.com/office/drawing/2014/main" xmlns="" id="{CA38BDBB-0229-E24E-95F0-446FBB86E14D}"/>
              </a:ext>
            </a:extLst>
          </p:cNvPr>
          <p:cNvGraphicFramePr>
            <a:graphicFrameLocks noGrp="1"/>
          </p:cNvGraphicFramePr>
          <p:nvPr>
            <p:ph idx="1"/>
            <p:extLst>
              <p:ext uri="{D42A27DB-BD31-4B8C-83A1-F6EECF244321}">
                <p14:modId xmlns:p14="http://schemas.microsoft.com/office/powerpoint/2010/main" val="1292992019"/>
              </p:ext>
            </p:extLst>
          </p:nvPr>
        </p:nvGraphicFramePr>
        <p:xfrm>
          <a:off x="5010150" y="1376210"/>
          <a:ext cx="6492877" cy="3724582"/>
        </p:xfrm>
        <a:graphic>
          <a:graphicData uri="http://schemas.openxmlformats.org/drawingml/2006/table">
            <a:tbl>
              <a:tblPr firstRow="1" bandRow="1">
                <a:tableStyleId>{8799B23B-EC83-4686-B30A-512413B5E67A}</a:tableStyleId>
              </a:tblPr>
              <a:tblGrid>
                <a:gridCol w="555367">
                  <a:extLst>
                    <a:ext uri="{9D8B030D-6E8A-4147-A177-3AD203B41FA5}">
                      <a16:colId xmlns:a16="http://schemas.microsoft.com/office/drawing/2014/main" xmlns="" val="1939309250"/>
                    </a:ext>
                  </a:extLst>
                </a:gridCol>
                <a:gridCol w="502599">
                  <a:extLst>
                    <a:ext uri="{9D8B030D-6E8A-4147-A177-3AD203B41FA5}">
                      <a16:colId xmlns:a16="http://schemas.microsoft.com/office/drawing/2014/main" xmlns="" val="3196972885"/>
                    </a:ext>
                  </a:extLst>
                </a:gridCol>
                <a:gridCol w="717074">
                  <a:extLst>
                    <a:ext uri="{9D8B030D-6E8A-4147-A177-3AD203B41FA5}">
                      <a16:colId xmlns:a16="http://schemas.microsoft.com/office/drawing/2014/main" xmlns="" val="3912888826"/>
                    </a:ext>
                  </a:extLst>
                </a:gridCol>
                <a:gridCol w="660902">
                  <a:extLst>
                    <a:ext uri="{9D8B030D-6E8A-4147-A177-3AD203B41FA5}">
                      <a16:colId xmlns:a16="http://schemas.microsoft.com/office/drawing/2014/main" xmlns="" val="3800144773"/>
                    </a:ext>
                  </a:extLst>
                </a:gridCol>
                <a:gridCol w="567282">
                  <a:extLst>
                    <a:ext uri="{9D8B030D-6E8A-4147-A177-3AD203B41FA5}">
                      <a16:colId xmlns:a16="http://schemas.microsoft.com/office/drawing/2014/main" xmlns="" val="3109446647"/>
                    </a:ext>
                  </a:extLst>
                </a:gridCol>
                <a:gridCol w="398766">
                  <a:extLst>
                    <a:ext uri="{9D8B030D-6E8A-4147-A177-3AD203B41FA5}">
                      <a16:colId xmlns:a16="http://schemas.microsoft.com/office/drawing/2014/main" xmlns="" val="982401648"/>
                    </a:ext>
                  </a:extLst>
                </a:gridCol>
                <a:gridCol w="473662">
                  <a:extLst>
                    <a:ext uri="{9D8B030D-6E8A-4147-A177-3AD203B41FA5}">
                      <a16:colId xmlns:a16="http://schemas.microsoft.com/office/drawing/2014/main" xmlns="" val="1866460841"/>
                    </a:ext>
                  </a:extLst>
                </a:gridCol>
                <a:gridCol w="642178">
                  <a:extLst>
                    <a:ext uri="{9D8B030D-6E8A-4147-A177-3AD203B41FA5}">
                      <a16:colId xmlns:a16="http://schemas.microsoft.com/office/drawing/2014/main" xmlns="" val="2858436267"/>
                    </a:ext>
                  </a:extLst>
                </a:gridCol>
                <a:gridCol w="586006">
                  <a:extLst>
                    <a:ext uri="{9D8B030D-6E8A-4147-A177-3AD203B41FA5}">
                      <a16:colId xmlns:a16="http://schemas.microsoft.com/office/drawing/2014/main" xmlns="" val="1490143345"/>
                    </a:ext>
                  </a:extLst>
                </a:gridCol>
                <a:gridCol w="698350">
                  <a:extLst>
                    <a:ext uri="{9D8B030D-6E8A-4147-A177-3AD203B41FA5}">
                      <a16:colId xmlns:a16="http://schemas.microsoft.com/office/drawing/2014/main" xmlns="" val="2738337401"/>
                    </a:ext>
                  </a:extLst>
                </a:gridCol>
                <a:gridCol w="690691">
                  <a:extLst>
                    <a:ext uri="{9D8B030D-6E8A-4147-A177-3AD203B41FA5}">
                      <a16:colId xmlns:a16="http://schemas.microsoft.com/office/drawing/2014/main" xmlns="" val="79177355"/>
                    </a:ext>
                  </a:extLst>
                </a:gridCol>
              </a:tblGrid>
              <a:tr h="128947">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3121" marR="3121" marT="3121" marB="0" anchor="b"/>
                </a:tc>
                <a:tc gridSpan="10">
                  <a:txBody>
                    <a:bodyPr/>
                    <a:lstStyle/>
                    <a:p>
                      <a:pPr algn="ctr" fontAlgn="b"/>
                      <a:r>
                        <a:rPr lang="en-US" sz="700" u="none" strike="noStrike">
                          <a:effectLst/>
                        </a:rPr>
                        <a:t>Weights</a:t>
                      </a:r>
                      <a:endParaRPr lang="en-US" sz="700" b="1" i="0" u="none" strike="noStrike">
                        <a:solidFill>
                          <a:srgbClr val="000000"/>
                        </a:solidFill>
                        <a:effectLst/>
                        <a:latin typeface="Calibri" panose="020F0502020204030204" pitchFamily="34" charset="0"/>
                      </a:endParaRPr>
                    </a:p>
                  </a:txBody>
                  <a:tcPr marL="3121" marR="3121" marT="3121"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01790162"/>
                  </a:ext>
                </a:extLst>
              </a:tr>
              <a:tr h="349550">
                <a:tc>
                  <a:txBody>
                    <a:bodyPr/>
                    <a:lstStyle/>
                    <a:p>
                      <a:pPr algn="l" fontAlgn="t"/>
                      <a:r>
                        <a:rPr lang="en-US" sz="500" u="none" strike="noStrike">
                          <a:effectLst/>
                        </a:rPr>
                        <a:t>Method</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total weight as range from 1-0</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Reduction in </a:t>
                      </a:r>
                      <a:br>
                        <a:rPr lang="en-US" sz="500" u="none" strike="noStrike">
                          <a:effectLst/>
                        </a:rPr>
                      </a:br>
                      <a:r>
                        <a:rPr lang="en-US" sz="500" u="none" strike="noStrike">
                          <a:effectLst/>
                        </a:rPr>
                        <a:t>entomological</a:t>
                      </a:r>
                      <a:br>
                        <a:rPr lang="en-US" sz="500" u="none" strike="noStrike">
                          <a:effectLst/>
                        </a:rPr>
                      </a:br>
                      <a:r>
                        <a:rPr lang="en-US" sz="500" u="none" strike="noStrike">
                          <a:effectLst/>
                        </a:rPr>
                        <a:t> risk</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Impacts of adverse </a:t>
                      </a:r>
                      <a:br>
                        <a:rPr lang="en-US" sz="500" u="none" strike="noStrike">
                          <a:effectLst/>
                        </a:rPr>
                      </a:br>
                      <a:r>
                        <a:rPr lang="en-US" sz="500" u="none" strike="noStrike">
                          <a:effectLst/>
                        </a:rPr>
                        <a:t>health effects </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Impact on </a:t>
                      </a:r>
                      <a:br>
                        <a:rPr lang="en-US" sz="500" u="none" strike="noStrike">
                          <a:effectLst/>
                        </a:rPr>
                      </a:br>
                      <a:r>
                        <a:rPr lang="en-US" sz="500" u="none" strike="noStrike">
                          <a:effectLst/>
                        </a:rPr>
                        <a:t>habitat </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Impact on </a:t>
                      </a:r>
                      <a:br>
                        <a:rPr lang="en-US" sz="500" u="none" strike="noStrike">
                          <a:effectLst/>
                        </a:rPr>
                      </a:br>
                      <a:r>
                        <a:rPr lang="en-US" sz="500" u="none" strike="noStrike">
                          <a:effectLst/>
                        </a:rPr>
                        <a:t>wildlife </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Level of public </a:t>
                      </a:r>
                      <a:br>
                        <a:rPr lang="en-US" sz="500" u="none" strike="noStrike">
                          <a:effectLst/>
                        </a:rPr>
                      </a:br>
                      <a:r>
                        <a:rPr lang="en-US" sz="500" u="none" strike="noStrike">
                          <a:effectLst/>
                        </a:rPr>
                        <a:t>acceptance</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Proportion of population</a:t>
                      </a:r>
                      <a:br>
                        <a:rPr lang="en-US" sz="500" u="none" strike="noStrike">
                          <a:effectLst/>
                        </a:rPr>
                      </a:br>
                      <a:r>
                        <a:rPr lang="en-US" sz="500" u="none" strike="noStrike">
                          <a:effectLst/>
                        </a:rPr>
                        <a:t>benefitting from </a:t>
                      </a:r>
                      <a:br>
                        <a:rPr lang="en-US" sz="500" u="none" strike="noStrike">
                          <a:effectLst/>
                        </a:rPr>
                      </a:br>
                      <a:r>
                        <a:rPr lang="en-US" sz="500" u="none" strike="noStrike">
                          <a:effectLst/>
                        </a:rPr>
                        <a:t>intervention</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Level of public</a:t>
                      </a:r>
                      <a:br>
                        <a:rPr lang="en-US" sz="500" u="none" strike="noStrike">
                          <a:effectLst/>
                        </a:rPr>
                      </a:br>
                      <a:r>
                        <a:rPr lang="en-US" sz="500" u="none" strike="noStrike">
                          <a:effectLst/>
                        </a:rPr>
                        <a:t> awareness </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Sustainability of effect</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ctr" fontAlgn="t"/>
                      <a:r>
                        <a:rPr lang="en-US" sz="500" u="none" strike="noStrike">
                          <a:effectLst/>
                        </a:rPr>
                        <a:t>Method category</a:t>
                      </a:r>
                      <a:endParaRPr lang="en-US" sz="500" b="1"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1996024816"/>
                  </a:ext>
                </a:extLst>
              </a:tr>
              <a:tr h="186140">
                <a:tc>
                  <a:txBody>
                    <a:bodyPr/>
                    <a:lstStyle/>
                    <a:p>
                      <a:pPr algn="l" fontAlgn="t"/>
                      <a:r>
                        <a:rPr lang="en-US" sz="500" u="none" strike="noStrike">
                          <a:effectLst/>
                        </a:rPr>
                        <a:t>Bifenthrin</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0.005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Small scale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1485780174"/>
                  </a:ext>
                </a:extLst>
              </a:tr>
              <a:tr h="186140">
                <a:tc>
                  <a:txBody>
                    <a:bodyPr/>
                    <a:lstStyle/>
                    <a:p>
                      <a:pPr algn="l" fontAlgn="t"/>
                      <a:r>
                        <a:rPr lang="en-US" sz="500" u="none" strike="noStrike">
                          <a:effectLst/>
                        </a:rPr>
                        <a:t>Cyfluthrin</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0.005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Small scale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1621255491"/>
                  </a:ext>
                </a:extLst>
              </a:tr>
              <a:tr h="186140">
                <a:tc>
                  <a:txBody>
                    <a:bodyPr/>
                    <a:lstStyle/>
                    <a:p>
                      <a:pPr algn="l" fontAlgn="t"/>
                      <a:r>
                        <a:rPr lang="en-US" sz="500" u="none" strike="noStrike">
                          <a:effectLst/>
                        </a:rPr>
                        <a:t>Deltamethrin</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0.005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Small scale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3748582684"/>
                  </a:ext>
                </a:extLst>
              </a:tr>
              <a:tr h="186140">
                <a:tc>
                  <a:txBody>
                    <a:bodyPr/>
                    <a:lstStyle/>
                    <a:p>
                      <a:pPr algn="l" fontAlgn="t"/>
                      <a:r>
                        <a:rPr lang="en-US" sz="500" u="none" strike="noStrike">
                          <a:effectLst/>
                        </a:rPr>
                        <a:t>Chlorpyrifos</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0.005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Small scale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3082036569"/>
                  </a:ext>
                </a:extLst>
              </a:tr>
              <a:tr h="186140">
                <a:tc>
                  <a:txBody>
                    <a:bodyPr/>
                    <a:lstStyle/>
                    <a:p>
                      <a:pPr algn="l" fontAlgn="t"/>
                      <a:r>
                        <a:rPr lang="en-US" sz="500" u="none" strike="noStrike">
                          <a:effectLst/>
                        </a:rPr>
                        <a:t>Diazinon</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0.005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Small scale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210028005"/>
                  </a:ext>
                </a:extLst>
              </a:tr>
              <a:tr h="186140">
                <a:tc>
                  <a:txBody>
                    <a:bodyPr/>
                    <a:lstStyle/>
                    <a:p>
                      <a:pPr algn="l" fontAlgn="t"/>
                      <a:r>
                        <a:rPr lang="en-US" sz="500" u="none" strike="noStrike">
                          <a:effectLst/>
                        </a:rPr>
                        <a:t>Carbaryl</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0.005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Small scale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3730101691"/>
                  </a:ext>
                </a:extLst>
              </a:tr>
              <a:tr h="186140">
                <a:tc>
                  <a:txBody>
                    <a:bodyPr/>
                    <a:lstStyle/>
                    <a:p>
                      <a:pPr algn="l" fontAlgn="t"/>
                      <a:r>
                        <a:rPr lang="en-US" sz="500" u="none" strike="noStrike">
                          <a:effectLst/>
                        </a:rPr>
                        <a:t>Fungal</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0.203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4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4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Natural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1131572316"/>
                  </a:ext>
                </a:extLst>
              </a:tr>
              <a:tr h="186140">
                <a:tc>
                  <a:txBody>
                    <a:bodyPr/>
                    <a:lstStyle/>
                    <a:p>
                      <a:pPr algn="l" fontAlgn="t"/>
                      <a:r>
                        <a:rPr lang="en-US" sz="500" u="none" strike="noStrike">
                          <a:effectLst/>
                        </a:rPr>
                        <a:t>Permethrin</a:t>
                      </a:r>
                      <a:r>
                        <a:rPr lang="en-US" sz="500" u="none" strike="noStrike" baseline="30000">
                          <a:effectLst/>
                        </a:rPr>
                        <a:t>a</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0.005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Small scale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3626183007"/>
                  </a:ext>
                </a:extLst>
              </a:tr>
              <a:tr h="186140">
                <a:tc>
                  <a:txBody>
                    <a:bodyPr/>
                    <a:lstStyle/>
                    <a:p>
                      <a:pPr algn="l" fontAlgn="t"/>
                      <a:r>
                        <a:rPr lang="en-US" sz="500" u="none" strike="noStrike">
                          <a:effectLst/>
                        </a:rPr>
                        <a:t>Fipronil</a:t>
                      </a:r>
                      <a:r>
                        <a:rPr lang="en-US" sz="500" u="none" strike="noStrike" baseline="30000">
                          <a:effectLst/>
                        </a:rPr>
                        <a:t>b</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0.005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Small scale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1726874014"/>
                  </a:ext>
                </a:extLst>
              </a:tr>
              <a:tr h="186140">
                <a:tc>
                  <a:txBody>
                    <a:bodyPr/>
                    <a:lstStyle/>
                    <a:p>
                      <a:pPr algn="l" fontAlgn="t"/>
                      <a:r>
                        <a:rPr lang="en-US" sz="500" u="none" strike="noStrike">
                          <a:effectLst/>
                        </a:rPr>
                        <a:t>Doxycyline hyclate bait</a:t>
                      </a:r>
                      <a:r>
                        <a:rPr lang="en-US" sz="500" u="none" strike="noStrike" baseline="30000">
                          <a:effectLst/>
                        </a:rPr>
                        <a:t>a</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0.096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(8)</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‘Damminix’ device</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587423244"/>
                  </a:ext>
                </a:extLst>
              </a:tr>
              <a:tr h="267845">
                <a:tc>
                  <a:txBody>
                    <a:bodyPr/>
                    <a:lstStyle/>
                    <a:p>
                      <a:pPr algn="l" fontAlgn="t"/>
                      <a:r>
                        <a:rPr lang="en-US" sz="500" u="none" strike="noStrike">
                          <a:effectLst/>
                        </a:rPr>
                        <a:t>Vaccine with E. coliexpressing OspA</a:t>
                      </a:r>
                      <a:r>
                        <a:rPr lang="en-US" sz="500" u="none" strike="noStrike" baseline="30000">
                          <a:effectLst/>
                        </a:rPr>
                        <a:t>b</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0.160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dirty="0">
                          <a:effectLst/>
                        </a:rPr>
                        <a:t>                                4 </a:t>
                      </a:r>
                      <a:endParaRPr lang="en-US" sz="500" b="0" i="0" u="none" strike="noStrike" dirty="0">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dirty="0" smtClean="0">
                          <a:effectLst/>
                        </a:rPr>
                        <a:t>Vaccination</a:t>
                      </a:r>
                      <a:endParaRPr lang="en-US" sz="500" b="0" i="0" u="none" strike="noStrike" dirty="0">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307027974"/>
                  </a:ext>
                </a:extLst>
              </a:tr>
              <a:tr h="186140">
                <a:tc>
                  <a:txBody>
                    <a:bodyPr/>
                    <a:lstStyle/>
                    <a:p>
                      <a:pPr algn="l" fontAlgn="t"/>
                      <a:r>
                        <a:rPr lang="en-US" sz="500" u="none" strike="noStrike">
                          <a:effectLst/>
                        </a:rPr>
                        <a:t>Deer Control</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0.043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(18)</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Deer hunting</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2517298263"/>
                  </a:ext>
                </a:extLst>
              </a:tr>
              <a:tr h="186140">
                <a:tc>
                  <a:txBody>
                    <a:bodyPr/>
                    <a:lstStyle/>
                    <a:p>
                      <a:pPr algn="l" fontAlgn="t"/>
                      <a:r>
                        <a:rPr lang="en-US" sz="500" u="none" strike="noStrike">
                          <a:effectLst/>
                        </a:rPr>
                        <a:t>4-poster device</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0.091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‘4-poster' device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2126160963"/>
                  </a:ext>
                </a:extLst>
              </a:tr>
              <a:tr h="186140">
                <a:tc>
                  <a:txBody>
                    <a:bodyPr/>
                    <a:lstStyle/>
                    <a:p>
                      <a:pPr algn="l" fontAlgn="t"/>
                      <a:r>
                        <a:rPr lang="en-US" sz="500" u="none" strike="noStrike">
                          <a:effectLst/>
                        </a:rPr>
                        <a:t>Pyrethrin soap</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0.005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Small scale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538426316"/>
                  </a:ext>
                </a:extLst>
              </a:tr>
              <a:tr h="186140">
                <a:tc>
                  <a:txBody>
                    <a:bodyPr/>
                    <a:lstStyle/>
                    <a:p>
                      <a:pPr algn="l" fontAlgn="t"/>
                      <a:r>
                        <a:rPr lang="en-US" sz="500" u="none" strike="noStrike">
                          <a:effectLst/>
                        </a:rPr>
                        <a:t>Natural Methods</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0.203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4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4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Natural acaricide application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2977035169"/>
                  </a:ext>
                </a:extLst>
              </a:tr>
              <a:tr h="186140">
                <a:tc>
                  <a:txBody>
                    <a:bodyPr/>
                    <a:lstStyle/>
                    <a:p>
                      <a:pPr algn="l" fontAlgn="t"/>
                      <a:r>
                        <a:rPr lang="en-US" sz="500" u="none" strike="noStrike">
                          <a:effectLst/>
                        </a:rPr>
                        <a:t>Deer fence</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0.059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(6)</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Exclusion of deer by fencing </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3221042182"/>
                  </a:ext>
                </a:extLst>
              </a:tr>
              <a:tr h="186140">
                <a:tc>
                  <a:txBody>
                    <a:bodyPr/>
                    <a:lstStyle/>
                    <a:p>
                      <a:pPr algn="l" fontAlgn="t"/>
                      <a:r>
                        <a:rPr lang="en-US" sz="500" u="none" strike="noStrike">
                          <a:effectLst/>
                        </a:rPr>
                        <a:t>Tick Tubes</a:t>
                      </a:r>
                      <a:endParaRPr lang="en-US" sz="500" b="1"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0.096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(8)</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3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2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                                   1 </a:t>
                      </a:r>
                      <a:endParaRPr lang="en-US" sz="500" b="0" i="0" u="none" strike="noStrike">
                        <a:solidFill>
                          <a:srgbClr val="000000"/>
                        </a:solidFill>
                        <a:effectLst/>
                        <a:latin typeface="Calibri" panose="020F0502020204030204" pitchFamily="34" charset="0"/>
                      </a:endParaRPr>
                    </a:p>
                  </a:txBody>
                  <a:tcPr marL="3121" marR="3121" marT="3121" marB="0"/>
                </a:tc>
                <a:tc>
                  <a:txBody>
                    <a:bodyPr/>
                    <a:lstStyle/>
                    <a:p>
                      <a:pPr algn="l" fontAlgn="t"/>
                      <a:r>
                        <a:rPr lang="en-US" sz="500" u="none" strike="noStrike">
                          <a:effectLst/>
                        </a:rPr>
                        <a:t>‘Damminix’ device</a:t>
                      </a:r>
                      <a:endParaRPr lang="en-US" sz="500" b="0" i="0" u="none" strike="noStrike">
                        <a:solidFill>
                          <a:srgbClr val="000000"/>
                        </a:solidFill>
                        <a:effectLst/>
                        <a:latin typeface="Calibri" panose="020F0502020204030204" pitchFamily="34" charset="0"/>
                      </a:endParaRPr>
                    </a:p>
                  </a:txBody>
                  <a:tcPr marL="3121" marR="3121" marT="3121" marB="0"/>
                </a:tc>
                <a:extLst>
                  <a:ext uri="{0D108BD9-81ED-4DB2-BD59-A6C34878D82A}">
                    <a16:rowId xmlns:a16="http://schemas.microsoft.com/office/drawing/2014/main" xmlns="" val="1561513491"/>
                  </a:ext>
                </a:extLst>
              </a:tr>
            </a:tbl>
          </a:graphicData>
        </a:graphic>
      </p:graphicFrame>
    </p:spTree>
    <p:extLst>
      <p:ext uri="{BB962C8B-B14F-4D97-AF65-F5344CB8AC3E}">
        <p14:creationId xmlns:p14="http://schemas.microsoft.com/office/powerpoint/2010/main" val="900308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B213049C-B5CF-F44F-A797-C72FBBEDBB0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Model 1- Small County Application</a:t>
            </a:r>
          </a:p>
        </p:txBody>
      </p:sp>
      <p:sp>
        <p:nvSpPr>
          <p:cNvPr id="3" name="Content Placeholder 2">
            <a:extLst>
              <a:ext uri="{FF2B5EF4-FFF2-40B4-BE49-F238E27FC236}">
                <a16:creationId xmlns:a16="http://schemas.microsoft.com/office/drawing/2014/main" xmlns="" id="{1D6E45EE-3333-544D-B8FD-030FE096909E}"/>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dirty="0"/>
              <a:t>Avalon, Connecticut</a:t>
            </a:r>
          </a:p>
          <a:p>
            <a:r>
              <a:rPr lang="en-US" sz="2000" dirty="0"/>
              <a:t>Total Land- 23.5 </a:t>
            </a:r>
            <a:r>
              <a:rPr lang="en-US" sz="2000" dirty="0" err="1"/>
              <a:t>sq</a:t>
            </a:r>
            <a:r>
              <a:rPr lang="en-US" sz="2000" dirty="0"/>
              <a:t> miles</a:t>
            </a:r>
          </a:p>
          <a:p>
            <a:r>
              <a:rPr lang="en-US" sz="2000" dirty="0"/>
              <a:t>Total Population- 18,302</a:t>
            </a:r>
          </a:p>
          <a:p>
            <a:r>
              <a:rPr lang="en-US" sz="2000" dirty="0"/>
              <a:t>Population </a:t>
            </a:r>
            <a:r>
              <a:rPr lang="en-US" sz="2000" dirty="0" err="1"/>
              <a:t>Denisity</a:t>
            </a:r>
            <a:r>
              <a:rPr lang="en-US" sz="2000" dirty="0"/>
              <a:t>- 781.6/</a:t>
            </a:r>
            <a:r>
              <a:rPr lang="en-US" sz="2000" dirty="0" err="1"/>
              <a:t>sq</a:t>
            </a:r>
            <a:r>
              <a:rPr lang="en-US" sz="2000" dirty="0"/>
              <a:t> mile</a:t>
            </a:r>
          </a:p>
        </p:txBody>
      </p:sp>
      <p:pic>
        <p:nvPicPr>
          <p:cNvPr id="5" name="Content Placeholder 4">
            <a:extLst>
              <a:ext uri="{FF2B5EF4-FFF2-40B4-BE49-F238E27FC236}">
                <a16:creationId xmlns:a16="http://schemas.microsoft.com/office/drawing/2014/main" xmlns="" id="{52A5C41D-E66A-7644-A063-A02DB0C3CCAE}"/>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5297763" y="998277"/>
            <a:ext cx="6250769" cy="4700578"/>
          </a:xfrm>
          <a:prstGeom prst="rect">
            <a:avLst/>
          </a:prstGeom>
        </p:spPr>
      </p:pic>
    </p:spTree>
    <p:extLst>
      <p:ext uri="{BB962C8B-B14F-4D97-AF65-F5344CB8AC3E}">
        <p14:creationId xmlns:p14="http://schemas.microsoft.com/office/powerpoint/2010/main" val="202534797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564FE3-CCBE-7B47-B79E-4C3D9FE3AEB5}"/>
              </a:ext>
            </a:extLst>
          </p:cNvPr>
          <p:cNvSpPr>
            <a:spLocks noGrp="1"/>
          </p:cNvSpPr>
          <p:nvPr>
            <p:ph type="title"/>
          </p:nvPr>
        </p:nvSpPr>
        <p:spPr/>
        <p:txBody>
          <a:bodyPr/>
          <a:lstStyle/>
          <a:p>
            <a:r>
              <a:rPr lang="en-US" dirty="0"/>
              <a:t>Model 1 – Small County Application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CA89E9B-8886-9745-BE49-866315900AC5}"/>
                  </a:ext>
                </a:extLst>
              </p:cNvPr>
              <p:cNvSpPr>
                <a:spLocks noGrp="1"/>
              </p:cNvSpPr>
              <p:nvPr>
                <p:ph idx="1"/>
              </p:nvPr>
            </p:nvSpPr>
            <p:spPr>
              <a:xfrm>
                <a:off x="838200" y="2126255"/>
                <a:ext cx="10515600" cy="4050708"/>
              </a:xfrm>
            </p:spPr>
            <p:txBody>
              <a:bodyPr>
                <a:normAutofit fontScale="62500" lnSpcReduction="20000"/>
              </a:bodyPr>
              <a:lstStyle/>
              <a:p>
                <a:r>
                  <a:rPr lang="en-US" b="1" dirty="0"/>
                  <a:t>Objective function:</a:t>
                </a:r>
                <a:r>
                  <a:rPr lang="en-US" dirty="0"/>
                  <a:t>  Minimize number of cases after treatments</a:t>
                </a:r>
              </a:p>
              <a:p>
                <a14:m>
                  <m:oMath xmlns:m="http://schemas.openxmlformats.org/officeDocument/2006/math">
                    <m:r>
                      <a:rPr lang="en-US" i="1">
                        <a:latin typeface="Cambria Math"/>
                      </a:rPr>
                      <m:t> </m:t>
                    </m:r>
                    <m:r>
                      <a:rPr lang="en-US" i="1">
                        <a:latin typeface="Cambria Math"/>
                      </a:rPr>
                      <m:t>𝑀𝐼𝑁</m:t>
                    </m:r>
                    <m:r>
                      <a:rPr lang="en-US" i="1">
                        <a:latin typeface="Cambria Math"/>
                      </a:rPr>
                      <m:t>:</m:t>
                    </m:r>
                    <m:r>
                      <a:rPr lang="en-US" i="1">
                        <a:latin typeface="Cambria Math"/>
                      </a:rPr>
                      <m:t>𝑍</m:t>
                    </m:r>
                    <m:d>
                      <m:dPr>
                        <m:ctrlPr>
                          <a:rPr lang="en-US" i="1">
                            <a:latin typeface="Cambria Math"/>
                          </a:rPr>
                        </m:ctrlPr>
                      </m:dPr>
                      <m:e>
                        <m:r>
                          <a:rPr lang="en-US" i="1">
                            <a:latin typeface="Cambria Math"/>
                          </a:rPr>
                          <m:t>𝑁𝑢𝑚𝑏𝑒𝑟</m:t>
                        </m:r>
                        <m:r>
                          <a:rPr lang="en-US" i="1">
                            <a:latin typeface="Cambria Math"/>
                          </a:rPr>
                          <m:t> </m:t>
                        </m:r>
                        <m:r>
                          <a:rPr lang="en-US" i="1">
                            <a:latin typeface="Cambria Math"/>
                          </a:rPr>
                          <m:t>𝑜𝑓</m:t>
                        </m:r>
                        <m:r>
                          <a:rPr lang="en-US" i="1">
                            <a:latin typeface="Cambria Math"/>
                          </a:rPr>
                          <m:t> </m:t>
                        </m:r>
                        <m:r>
                          <a:rPr lang="en-US" i="1">
                            <a:latin typeface="Cambria Math"/>
                          </a:rPr>
                          <m:t>𝑐𝑎𝑠𝑒𝑠</m:t>
                        </m:r>
                        <m:r>
                          <a:rPr lang="en-US" i="1">
                            <a:latin typeface="Cambria Math"/>
                          </a:rPr>
                          <m:t> </m:t>
                        </m:r>
                        <m:r>
                          <a:rPr lang="en-US" i="1">
                            <a:latin typeface="Cambria Math"/>
                          </a:rPr>
                          <m:t>𝑎𝑓𝑡𝑒𝑟</m:t>
                        </m:r>
                        <m:r>
                          <a:rPr lang="en-US" i="1">
                            <a:latin typeface="Cambria Math"/>
                          </a:rPr>
                          <m:t> </m:t>
                        </m:r>
                        <m:r>
                          <a:rPr lang="en-US" i="1">
                            <a:latin typeface="Cambria Math"/>
                          </a:rPr>
                          <m:t>𝑡𝑟𝑒𝑎𝑡𝑚𝑒𝑛𝑡</m:t>
                        </m:r>
                      </m:e>
                    </m:d>
                    <m:r>
                      <a:rPr lang="en-US" i="1">
                        <a:latin typeface="Cambria Math"/>
                      </a:rPr>
                      <m:t>=∑</m:t>
                    </m:r>
                    <m:d>
                      <m:dPr>
                        <m:ctrlPr>
                          <a:rPr lang="en-US" i="1">
                            <a:latin typeface="Cambria Math"/>
                          </a:rPr>
                        </m:ctrlPr>
                      </m:dPr>
                      <m:e>
                        <m:sSub>
                          <m:sSubPr>
                            <m:ctrlPr>
                              <a:rPr lang="en-US" i="1">
                                <a:latin typeface="Cambria Math"/>
                              </a:rPr>
                            </m:ctrlPr>
                          </m:sSubPr>
                          <m:e>
                            <m:r>
                              <a:rPr lang="en-US" i="1">
                                <a:latin typeface="Cambria Math"/>
                              </a:rPr>
                              <m:t>𝑋</m:t>
                            </m:r>
                          </m:e>
                          <m:sub>
                            <m:r>
                              <a:rPr lang="en-US" i="1">
                                <a:latin typeface="Cambria Math"/>
                              </a:rPr>
                              <m:t>𝑖𝑏𝑒𝑓𝑜𝑟𝑒</m:t>
                            </m:r>
                          </m:sub>
                        </m:sSub>
                        <m:r>
                          <a:rPr lang="en-US" i="1">
                            <a:latin typeface="Cambria Math"/>
                          </a:rPr>
                          <m:t>− </m:t>
                        </m:r>
                        <m:sSub>
                          <m:sSubPr>
                            <m:ctrlPr>
                              <a:rPr lang="en-US" i="1">
                                <a:latin typeface="Cambria Math"/>
                              </a:rPr>
                            </m:ctrlPr>
                          </m:sSubPr>
                          <m:e>
                            <m:r>
                              <a:rPr lang="en-US" i="1">
                                <a:latin typeface="Cambria Math"/>
                              </a:rPr>
                              <m:t>𝑋</m:t>
                            </m:r>
                          </m:e>
                          <m:sub>
                            <m:r>
                              <a:rPr lang="en-US" i="1">
                                <a:latin typeface="Cambria Math"/>
                              </a:rPr>
                              <m:t>𝑖</m:t>
                            </m:r>
                          </m:sub>
                        </m:sSub>
                        <m:r>
                          <a:rPr lang="en-US" i="1">
                            <a:latin typeface="Cambria Math"/>
                          </a:rPr>
                          <m:t>𝑎𝑓𝑡𝑒𝑟</m:t>
                        </m:r>
                      </m:e>
                    </m:d>
                    <m:r>
                      <a:rPr lang="en-US" i="1">
                        <a:latin typeface="Cambria Math"/>
                      </a:rPr>
                      <m:t> , </m:t>
                    </m:r>
                    <m:r>
                      <a:rPr lang="en-US" i="1">
                        <a:latin typeface="Cambria Math"/>
                      </a:rPr>
                      <m:t>𝑖</m:t>
                    </m:r>
                    <m:r>
                      <a:rPr lang="en-US" i="1">
                        <a:latin typeface="Cambria Math"/>
                      </a:rPr>
                      <m:t>−</m:t>
                    </m:r>
                    <m:r>
                      <a:rPr lang="en-US" i="1">
                        <a:latin typeface="Cambria Math"/>
                      </a:rPr>
                      <m:t>𝑝𝑟𝑒𝑣𝑒𝑛𝑡𝑖𝑜𝑛</m:t>
                    </m:r>
                    <m:r>
                      <a:rPr lang="en-US" i="1">
                        <a:latin typeface="Cambria Math"/>
                      </a:rPr>
                      <m:t> </m:t>
                    </m:r>
                    <m:r>
                      <a:rPr lang="en-US" i="1">
                        <a:latin typeface="Cambria Math"/>
                      </a:rPr>
                      <m:t>𝑚𝑒𝑡h𝑜𝑑𝑠</m:t>
                    </m:r>
                  </m:oMath>
                </a14:m>
                <a:r>
                  <a:rPr lang="en-US" dirty="0"/>
                  <a:t> </a:t>
                </a:r>
              </a:p>
              <a:p>
                <a:r>
                  <a:rPr lang="en-US" b="1" dirty="0"/>
                  <a:t>Decision variable</a:t>
                </a:r>
                <a:r>
                  <a:rPr lang="en-US" dirty="0"/>
                  <a:t>:   Purchase cost </a:t>
                </a:r>
              </a:p>
              <a:p>
                <a14:m>
                  <m:oMath xmlns:m="http://schemas.openxmlformats.org/officeDocument/2006/math">
                    <m:r>
                      <a:rPr lang="en-US" i="1">
                        <a:latin typeface="Cambria Math"/>
                      </a:rPr>
                      <m:t>∑</m:t>
                    </m:r>
                    <m:sSub>
                      <m:sSubPr>
                        <m:ctrlPr>
                          <a:rPr lang="en-US" i="1">
                            <a:latin typeface="Cambria Math"/>
                          </a:rPr>
                        </m:ctrlPr>
                      </m:sSubPr>
                      <m:e>
                        <m:r>
                          <a:rPr lang="en-US" i="1">
                            <a:latin typeface="Cambria Math"/>
                          </a:rPr>
                          <m:t>𝑋</m:t>
                        </m:r>
                      </m:e>
                      <m:sub>
                        <m:r>
                          <a:rPr lang="en-US" i="1">
                            <a:latin typeface="Cambria Math"/>
                          </a:rPr>
                          <m:t>𝑖</m:t>
                        </m:r>
                      </m:sub>
                    </m:sSub>
                    <m:r>
                      <a:rPr lang="en-US" i="1">
                        <a:latin typeface="Cambria Math"/>
                      </a:rPr>
                      <m:t>𝑐𝑜𝑠𝑡</m:t>
                    </m:r>
                    <m:r>
                      <a:rPr lang="en-US" i="1">
                        <a:latin typeface="Cambria Math"/>
                      </a:rPr>
                      <m:t>∗</m:t>
                    </m:r>
                    <m:sSub>
                      <m:sSubPr>
                        <m:ctrlPr>
                          <a:rPr lang="en-US" i="1">
                            <a:latin typeface="Cambria Math"/>
                          </a:rPr>
                        </m:ctrlPr>
                      </m:sSubPr>
                      <m:e>
                        <m:r>
                          <a:rPr lang="en-US" i="1">
                            <a:latin typeface="Cambria Math"/>
                          </a:rPr>
                          <m:t>𝑌</m:t>
                        </m:r>
                      </m:e>
                      <m:sub>
                        <m:r>
                          <a:rPr lang="en-US" i="1">
                            <a:latin typeface="Cambria Math"/>
                          </a:rPr>
                          <m:t>𝑖𝑠𝑒𝑙𝑒𝑐𝑡</m:t>
                        </m:r>
                      </m:sub>
                    </m:sSub>
                    <m:r>
                      <a:rPr lang="en-US" i="1">
                        <a:latin typeface="Cambria Math"/>
                      </a:rPr>
                      <m:t>  ;</m:t>
                    </m:r>
                    <m:r>
                      <a:rPr lang="en-US" i="1">
                        <a:latin typeface="Cambria Math"/>
                      </a:rPr>
                      <m:t>𝑌</m:t>
                    </m:r>
                    <m:r>
                      <a:rPr lang="en-US" i="1">
                        <a:latin typeface="Cambria Math"/>
                      </a:rPr>
                      <m:t> </m:t>
                    </m:r>
                    <m:r>
                      <a:rPr lang="en-US" i="1">
                        <a:latin typeface="Cambria Math"/>
                      </a:rPr>
                      <m:t>𝜖</m:t>
                    </m:r>
                    <m:r>
                      <a:rPr lang="en-US" i="1">
                        <a:latin typeface="Cambria Math"/>
                      </a:rPr>
                      <m:t> </m:t>
                    </m:r>
                    <m:d>
                      <m:dPr>
                        <m:begChr m:val="{"/>
                        <m:endChr m:val="}"/>
                        <m:ctrlPr>
                          <a:rPr lang="en-US" i="1">
                            <a:latin typeface="Cambria Math"/>
                          </a:rPr>
                        </m:ctrlPr>
                      </m:dPr>
                      <m:e>
                        <m:r>
                          <a:rPr lang="en-US" i="1">
                            <a:latin typeface="Cambria Math"/>
                          </a:rPr>
                          <m:t>0,1</m:t>
                        </m:r>
                      </m:e>
                    </m:d>
                    <m:r>
                      <a:rPr lang="en-US" i="1">
                        <a:latin typeface="Cambria Math"/>
                      </a:rPr>
                      <m:t>−</m:t>
                    </m:r>
                    <m:r>
                      <a:rPr lang="en-US" i="1">
                        <a:latin typeface="Cambria Math"/>
                      </a:rPr>
                      <m:t>𝑏𝑖𝑛𝑎𝑟𝑦</m:t>
                    </m:r>
                    <m:r>
                      <a:rPr lang="en-US" i="1">
                        <a:latin typeface="Cambria Math"/>
                      </a:rPr>
                      <m:t> </m:t>
                    </m:r>
                    <m:r>
                      <a:rPr lang="en-US" i="1">
                        <a:latin typeface="Cambria Math"/>
                      </a:rPr>
                      <m:t>𝑓𝑙𝑎𝑔</m:t>
                    </m:r>
                    <m:r>
                      <a:rPr lang="en-US" i="1">
                        <a:latin typeface="Cambria Math"/>
                      </a:rPr>
                      <m:t> </m:t>
                    </m:r>
                    <m:r>
                      <a:rPr lang="en-US" i="1">
                        <a:latin typeface="Cambria Math"/>
                      </a:rPr>
                      <m:t>𝑓𝑜𝑟</m:t>
                    </m:r>
                    <m:r>
                      <a:rPr lang="en-US" i="1">
                        <a:latin typeface="Cambria Math"/>
                      </a:rPr>
                      <m:t> </m:t>
                    </m:r>
                    <m:r>
                      <a:rPr lang="en-US" i="1">
                        <a:latin typeface="Cambria Math"/>
                      </a:rPr>
                      <m:t>𝑚𝑒𝑡h𝑜𝑑</m:t>
                    </m:r>
                    <m:r>
                      <a:rPr lang="en-US" i="1">
                        <a:latin typeface="Cambria Math"/>
                      </a:rPr>
                      <m:t> </m:t>
                    </m:r>
                    <m:r>
                      <a:rPr lang="en-US" i="1">
                        <a:latin typeface="Cambria Math"/>
                      </a:rPr>
                      <m:t>𝑠𝑒𝑙𝑒𝑐𝑡𝑖𝑜𝑛</m:t>
                    </m:r>
                    <m:r>
                      <a:rPr lang="en-US" i="1">
                        <a:latin typeface="Cambria Math"/>
                      </a:rPr>
                      <m:t> </m:t>
                    </m:r>
                  </m:oMath>
                </a14:m>
                <a:r>
                  <a:rPr lang="en-US" dirty="0"/>
                  <a:t>	</a:t>
                </a:r>
              </a:p>
              <a:p>
                <a:r>
                  <a:rPr lang="en-US" b="1" dirty="0"/>
                  <a:t>Constrains</a:t>
                </a:r>
                <a:endParaRPr lang="en-US" dirty="0"/>
              </a:p>
              <a:p>
                <a:pPr lvl="0"/>
                <a:r>
                  <a:rPr lang="en-US" i="1" dirty="0"/>
                  <a:t>No more than 3 chemicals</a:t>
                </a:r>
                <a:r>
                  <a:rPr lang="en-US" dirty="0"/>
                  <a:t>: </a:t>
                </a:r>
                <a14:m>
                  <m:oMath xmlns:m="http://schemas.openxmlformats.org/officeDocument/2006/math">
                    <m:r>
                      <a:rPr lang="en-US" i="1">
                        <a:latin typeface="Cambria Math"/>
                      </a:rPr>
                      <m:t>∑</m:t>
                    </m:r>
                    <m:sSub>
                      <m:sSubPr>
                        <m:ctrlPr>
                          <a:rPr lang="en-US" i="1">
                            <a:latin typeface="Cambria Math"/>
                          </a:rPr>
                        </m:ctrlPr>
                      </m:sSubPr>
                      <m:e>
                        <m:r>
                          <a:rPr lang="en-US" i="1">
                            <a:latin typeface="Cambria Math"/>
                          </a:rPr>
                          <m:t>𝑌</m:t>
                        </m:r>
                      </m:e>
                      <m:sub>
                        <m:r>
                          <a:rPr lang="en-US" i="1">
                            <a:latin typeface="Cambria Math"/>
                          </a:rPr>
                          <m:t>𝑖𝑐</m:t>
                        </m:r>
                      </m:sub>
                    </m:sSub>
                    <m:r>
                      <a:rPr lang="en-US" i="1">
                        <a:latin typeface="Cambria Math"/>
                      </a:rPr>
                      <m:t>≤3 , </m:t>
                    </m:r>
                    <m:r>
                      <a:rPr lang="en-US" i="1">
                        <a:latin typeface="Cambria Math"/>
                      </a:rPr>
                      <m:t>𝑐</m:t>
                    </m:r>
                    <m:r>
                      <a:rPr lang="en-US" i="1">
                        <a:latin typeface="Cambria Math"/>
                      </a:rPr>
                      <m:t>−</m:t>
                    </m:r>
                    <m:r>
                      <a:rPr lang="en-US" i="1">
                        <a:latin typeface="Cambria Math"/>
                      </a:rPr>
                      <m:t>𝑐h𝑒𝑚𝑖𝑐𝑎𝑙</m:t>
                    </m:r>
                    <m:r>
                      <a:rPr lang="en-US" i="1">
                        <a:latin typeface="Cambria Math"/>
                      </a:rPr>
                      <m:t> </m:t>
                    </m:r>
                    <m:r>
                      <a:rPr lang="en-US" i="1">
                        <a:latin typeface="Cambria Math"/>
                      </a:rPr>
                      <m:t>𝑖𝑛𝑑𝑖𝑐𝑎𝑡𝑜𝑟</m:t>
                    </m:r>
                  </m:oMath>
                </a14:m>
                <a:endParaRPr lang="en-US" dirty="0"/>
              </a:p>
              <a:p>
                <a:pPr lvl="0"/>
                <a:r>
                  <a:rPr lang="en-US" dirty="0"/>
                  <a:t>Vaccination less then town population:  </a:t>
                </a:r>
                <a14:m>
                  <m:oMath xmlns:m="http://schemas.openxmlformats.org/officeDocument/2006/math">
                    <m:r>
                      <a:rPr lang="en-US" i="1">
                        <a:latin typeface="Cambria Math"/>
                      </a:rPr>
                      <m:t>𝑋𝑣𝑎𝑐𝑖𝑛𝑒𝑌𝑣𝑎𝑐𝑖𝑛𝑒</m:t>
                    </m:r>
                    <m:r>
                      <a:rPr lang="en-US" i="1">
                        <a:latin typeface="Cambria Math"/>
                      </a:rPr>
                      <m:t>≤</m:t>
                    </m:r>
                    <m:r>
                      <a:rPr lang="en-US" i="1">
                        <a:latin typeface="Cambria Math"/>
                      </a:rPr>
                      <m:t>𝑡𝑜𝑤𝑛</m:t>
                    </m:r>
                    <m:r>
                      <a:rPr lang="en-US" i="1">
                        <a:latin typeface="Cambria Math"/>
                      </a:rPr>
                      <m:t> </m:t>
                    </m:r>
                    <m:r>
                      <a:rPr lang="en-US" i="1">
                        <a:latin typeface="Cambria Math"/>
                      </a:rPr>
                      <m:t>𝑃𝑜𝑝𝑢𝑙𝑎𝑡𝑖𝑜𝑛</m:t>
                    </m:r>
                  </m:oMath>
                </a14:m>
                <a:endParaRPr lang="en-US" dirty="0"/>
              </a:p>
              <a:p>
                <a:pPr lvl="0"/>
                <a:r>
                  <a:rPr lang="en-US" dirty="0"/>
                  <a:t>Deer control should be limited to 10% of deer population:  </a:t>
                </a:r>
                <a14:m>
                  <m:oMath xmlns:m="http://schemas.openxmlformats.org/officeDocument/2006/math">
                    <m:r>
                      <a:rPr lang="en-US" i="1">
                        <a:latin typeface="Cambria Math"/>
                      </a:rPr>
                      <m:t>𝑋𝑑𝑒𝑒𝑟𝑐𝑜𝑛𝑡𝑟𝑜𝑙𝑌𝑑𝑒𝑒𝑟𝑐𝑜𝑛𝑡𝑟𝑜𝑙</m:t>
                    </m:r>
                    <m:r>
                      <a:rPr lang="en-US" i="1">
                        <a:latin typeface="Cambria Math"/>
                      </a:rPr>
                      <m:t>≤10% </m:t>
                    </m:r>
                    <m:r>
                      <a:rPr lang="en-US" i="1">
                        <a:latin typeface="Cambria Math"/>
                      </a:rPr>
                      <m:t>𝐷𝑒𝑒𝑟</m:t>
                    </m:r>
                    <m:r>
                      <a:rPr lang="en-US" i="1">
                        <a:latin typeface="Cambria Math"/>
                      </a:rPr>
                      <m:t> </m:t>
                    </m:r>
                    <m:r>
                      <a:rPr lang="en-US" i="1">
                        <a:latin typeface="Cambria Math"/>
                      </a:rPr>
                      <m:t>𝑃𝑜𝑝𝑢𝑙𝑎𝑡𝑖𝑜𝑛</m:t>
                    </m:r>
                  </m:oMath>
                </a14:m>
                <a:endParaRPr lang="en-US" dirty="0"/>
              </a:p>
              <a:p>
                <a:pPr lvl="0"/>
                <a:r>
                  <a:rPr lang="en-US" dirty="0"/>
                  <a:t>Spending deviation within 5% of the budget: </a:t>
                </a:r>
                <a14:m>
                  <m:oMath xmlns:m="http://schemas.openxmlformats.org/officeDocument/2006/math">
                    <m:r>
                      <a:rPr lang="en-US" i="1">
                        <a:latin typeface="Cambria Math"/>
                      </a:rPr>
                      <m:t>0.95∗</m:t>
                    </m:r>
                    <m:r>
                      <a:rPr lang="en-US" i="1">
                        <a:latin typeface="Cambria Math"/>
                      </a:rPr>
                      <m:t>𝐵𝑢𝑑𝑔𝑒𝑡</m:t>
                    </m:r>
                    <m:r>
                      <a:rPr lang="en-US" i="1">
                        <a:latin typeface="Cambria Math"/>
                      </a:rPr>
                      <m:t>≤∑</m:t>
                    </m:r>
                    <m:sSub>
                      <m:sSubPr>
                        <m:ctrlPr>
                          <a:rPr lang="en-US" i="1">
                            <a:latin typeface="Cambria Math"/>
                          </a:rPr>
                        </m:ctrlPr>
                      </m:sSubPr>
                      <m:e>
                        <m:r>
                          <a:rPr lang="en-US" i="1">
                            <a:latin typeface="Cambria Math"/>
                          </a:rPr>
                          <m:t>𝑋</m:t>
                        </m:r>
                      </m:e>
                      <m:sub>
                        <m:r>
                          <a:rPr lang="en-US" i="1">
                            <a:latin typeface="Cambria Math"/>
                          </a:rPr>
                          <m:t>𝑖𝑐𝑜𝑠𝑡</m:t>
                        </m:r>
                      </m:sub>
                    </m:sSub>
                    <m:r>
                      <a:rPr lang="en-US" i="1">
                        <a:latin typeface="Cambria Math"/>
                      </a:rPr>
                      <m:t>≤1.05∗</m:t>
                    </m:r>
                    <m:r>
                      <a:rPr lang="en-US" i="1">
                        <a:latin typeface="Cambria Math"/>
                      </a:rPr>
                      <m:t>𝐵𝑢𝑑𝑔𝑒𝑡</m:t>
                    </m:r>
                  </m:oMath>
                </a14:m>
                <a:endParaRPr lang="en-US" dirty="0"/>
              </a:p>
              <a:p>
                <a:pPr lvl="0"/>
                <a:r>
                  <a:rPr lang="en-US" dirty="0"/>
                  <a:t>Area covered within 95% of the town area: </a:t>
                </a:r>
                <a14:m>
                  <m:oMath xmlns:m="http://schemas.openxmlformats.org/officeDocument/2006/math">
                    <m:r>
                      <a:rPr lang="en-US" i="1">
                        <a:latin typeface="Cambria Math"/>
                      </a:rPr>
                      <m:t>0.95∗</m:t>
                    </m:r>
                    <m:r>
                      <a:rPr lang="en-US" i="1">
                        <a:latin typeface="Cambria Math"/>
                      </a:rPr>
                      <m:t>𝐴𝑟𝑒𝑎</m:t>
                    </m:r>
                    <m:r>
                      <a:rPr lang="en-US" i="1">
                        <a:latin typeface="Cambria Math"/>
                      </a:rPr>
                      <m:t>≤∑</m:t>
                    </m:r>
                    <m:sSub>
                      <m:sSubPr>
                        <m:ctrlPr>
                          <a:rPr lang="en-US" i="1">
                            <a:latin typeface="Cambria Math"/>
                          </a:rPr>
                        </m:ctrlPr>
                      </m:sSubPr>
                      <m:e>
                        <m:r>
                          <a:rPr lang="en-US" i="1">
                            <a:latin typeface="Cambria Math"/>
                          </a:rPr>
                          <m:t>𝑋</m:t>
                        </m:r>
                      </m:e>
                      <m:sub>
                        <m:r>
                          <a:rPr lang="en-US" i="1">
                            <a:latin typeface="Cambria Math"/>
                          </a:rPr>
                          <m:t>𝑖𝑎𝑟𝑒𝑎</m:t>
                        </m:r>
                      </m:sub>
                    </m:sSub>
                    <m:r>
                      <a:rPr lang="en-US" i="1">
                        <a:latin typeface="Cambria Math"/>
                      </a:rPr>
                      <m:t>≤1.05∗</m:t>
                    </m:r>
                    <m:r>
                      <a:rPr lang="en-US" i="1">
                        <a:latin typeface="Cambria Math"/>
                      </a:rPr>
                      <m:t>𝐴𝑟𝑒𝑎</m:t>
                    </m:r>
                  </m:oMath>
                </a14:m>
                <a:endParaRPr lang="en-US" dirty="0"/>
              </a:p>
              <a:p>
                <a:pPr lvl="0"/>
                <a:r>
                  <a:rPr lang="en-US" dirty="0"/>
                  <a:t>Minimal area to cover 7 acres </a:t>
                </a:r>
              </a:p>
              <a:p>
                <a:pPr lvl="0"/>
                <a:r>
                  <a:rPr lang="en-US" dirty="0"/>
                  <a:t>None-negativity: </a:t>
                </a:r>
                <a14:m>
                  <m:oMath xmlns:m="http://schemas.openxmlformats.org/officeDocument/2006/math">
                    <m:sSub>
                      <m:sSubPr>
                        <m:ctrlPr>
                          <a:rPr lang="en-US" i="1">
                            <a:latin typeface="Cambria Math"/>
                          </a:rPr>
                        </m:ctrlPr>
                      </m:sSubPr>
                      <m:e>
                        <m:r>
                          <a:rPr lang="en-US" i="1">
                            <a:latin typeface="Cambria Math"/>
                          </a:rPr>
                          <m:t>𝑋</m:t>
                        </m:r>
                      </m:e>
                      <m:sub>
                        <m:r>
                          <a:rPr lang="en-US" i="1">
                            <a:latin typeface="Cambria Math"/>
                          </a:rPr>
                          <m:t>𝑖</m:t>
                        </m:r>
                      </m:sub>
                    </m:sSub>
                    <m:r>
                      <a:rPr lang="en-US" i="1">
                        <a:latin typeface="Cambria Math"/>
                      </a:rPr>
                      <m:t>≥0</m:t>
                    </m:r>
                  </m:oMath>
                </a14:m>
                <a:endParaRPr lang="en-US" dirty="0"/>
              </a:p>
            </p:txBody>
          </p:sp>
        </mc:Choice>
        <mc:Fallback xmlns="">
          <p:sp>
            <p:nvSpPr>
              <p:cNvPr id="3" name="Content Placeholder 2">
                <a:extLst>
                  <a:ext uri="{FF2B5EF4-FFF2-40B4-BE49-F238E27FC236}">
                    <a16:creationId xmlns:a16="http://schemas.microsoft.com/office/drawing/2014/main" id="{5CA89E9B-8886-9745-BE49-866315900AC5}"/>
                  </a:ext>
                </a:extLst>
              </p:cNvPr>
              <p:cNvSpPr>
                <a:spLocks noGrp="1" noRot="1" noChangeAspect="1" noMove="1" noResize="1" noEditPoints="1" noAdjustHandles="1" noChangeArrowheads="1" noChangeShapeType="1" noTextEdit="1"/>
              </p:cNvSpPr>
              <p:nvPr>
                <p:ph idx="1"/>
              </p:nvPr>
            </p:nvSpPr>
            <p:spPr>
              <a:xfrm>
                <a:off x="838200" y="2126255"/>
                <a:ext cx="10515600" cy="4050708"/>
              </a:xfrm>
              <a:blipFill>
                <a:blip r:embed="rId2"/>
                <a:stretch>
                  <a:fillRect l="-362" t="-2188" b="-1875"/>
                </a:stretch>
              </a:blipFill>
            </p:spPr>
            <p:txBody>
              <a:bodyPr/>
              <a:lstStyle/>
              <a:p>
                <a:r>
                  <a:rPr lang="en-US">
                    <a:noFill/>
                  </a:rPr>
                  <a:t> </a:t>
                </a:r>
              </a:p>
            </p:txBody>
          </p:sp>
        </mc:Fallback>
      </mc:AlternateContent>
    </p:spTree>
    <p:extLst>
      <p:ext uri="{BB962C8B-B14F-4D97-AF65-F5344CB8AC3E}">
        <p14:creationId xmlns:p14="http://schemas.microsoft.com/office/powerpoint/2010/main" val="1506716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xmlns="" id="{6251E39A-DC6C-6243-B9B9-F4D512C16E28}"/>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Model 1- Small County Application (cont.)</a:t>
            </a:r>
          </a:p>
        </p:txBody>
      </p:sp>
      <p:graphicFrame>
        <p:nvGraphicFramePr>
          <p:cNvPr id="5" name="Content Placeholder 2">
            <a:extLst>
              <a:ext uri="{FF2B5EF4-FFF2-40B4-BE49-F238E27FC236}">
                <a16:creationId xmlns:a16="http://schemas.microsoft.com/office/drawing/2014/main" xmlns="" id="{F2EB0743-A40A-4BE9-866A-0DA07963025E}"/>
              </a:ext>
            </a:extLst>
          </p:cNvPr>
          <p:cNvGraphicFramePr>
            <a:graphicFrameLocks noGrp="1"/>
          </p:cNvGraphicFramePr>
          <p:nvPr>
            <p:ph idx="1"/>
            <p:extLst>
              <p:ext uri="{D42A27DB-BD31-4B8C-83A1-F6EECF244321}">
                <p14:modId xmlns:p14="http://schemas.microsoft.com/office/powerpoint/2010/main" val="251136725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905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2D282F-1CFB-B54C-8113-DEE478704625}"/>
              </a:ext>
            </a:extLst>
          </p:cNvPr>
          <p:cNvSpPr>
            <a:spLocks noGrp="1"/>
          </p:cNvSpPr>
          <p:nvPr>
            <p:ph type="title"/>
          </p:nvPr>
        </p:nvSpPr>
        <p:spPr/>
        <p:txBody>
          <a:bodyPr/>
          <a:lstStyle/>
          <a:p>
            <a:r>
              <a:rPr lang="en-US" dirty="0"/>
              <a:t>Model 2-Small County Application- Multi Goal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65FFAF56-2A39-EF4F-A357-3518E8274606}"/>
                  </a:ext>
                </a:extLst>
              </p:cNvPr>
              <p:cNvSpPr>
                <a:spLocks noGrp="1"/>
              </p:cNvSpPr>
              <p:nvPr>
                <p:ph idx="1"/>
              </p:nvPr>
            </p:nvSpPr>
            <p:spPr>
              <a:xfrm>
                <a:off x="838200" y="1996441"/>
                <a:ext cx="10515600" cy="4180522"/>
              </a:xfrm>
            </p:spPr>
            <p:txBody>
              <a:bodyPr>
                <a:normAutofit fontScale="62500" lnSpcReduction="20000"/>
              </a:bodyPr>
              <a:lstStyle/>
              <a:p>
                <a:r>
                  <a:rPr lang="en-US" b="1" dirty="0"/>
                  <a:t>Decision Variables:</a:t>
                </a:r>
                <a:endParaRPr lang="en-US" dirty="0"/>
              </a:p>
              <a:p>
                <a14:m>
                  <m:oMath xmlns:m="http://schemas.openxmlformats.org/officeDocument/2006/math">
                    <m:sSub>
                      <m:sSubPr>
                        <m:ctrlPr>
                          <a:rPr lang="en-US" i="1">
                            <a:latin typeface="Cambria Math"/>
                          </a:rPr>
                        </m:ctrlPr>
                      </m:sSubPr>
                      <m:e>
                        <m:r>
                          <a:rPr lang="en-US" i="1">
                            <a:latin typeface="Cambria Math"/>
                          </a:rPr>
                          <m:t>𝑋</m:t>
                        </m:r>
                      </m:e>
                      <m:sub>
                        <m:r>
                          <a:rPr lang="en-US" i="1">
                            <a:latin typeface="Cambria Math"/>
                          </a:rPr>
                          <m:t>𝑖</m:t>
                        </m:r>
                      </m:sub>
                    </m:sSub>
                    <m:r>
                      <a:rPr lang="en-US" i="1">
                        <a:latin typeface="Cambria Math"/>
                      </a:rPr>
                      <m:t> , </m:t>
                    </m:r>
                    <m:r>
                      <a:rPr lang="en-US" i="1">
                        <a:latin typeface="Cambria Math"/>
                      </a:rPr>
                      <m:t>𝑖</m:t>
                    </m:r>
                    <m:r>
                      <a:rPr lang="en-US" i="1">
                        <a:latin typeface="Cambria Math"/>
                      </a:rPr>
                      <m:t>∈</m:t>
                    </m:r>
                    <m:d>
                      <m:dPr>
                        <m:begChr m:val="{"/>
                        <m:ctrlPr>
                          <a:rPr lang="en-US" i="1">
                            <a:latin typeface="Cambria Math"/>
                          </a:rPr>
                        </m:ctrlPr>
                      </m:dPr>
                      <m:e>
                        <m:r>
                          <a:rPr lang="en-US" i="1">
                            <a:latin typeface="Cambria Math"/>
                          </a:rPr>
                          <m:t>1..12</m:t>
                        </m:r>
                      </m:e>
                    </m:d>
                    <m:r>
                      <a:rPr lang="en-US" i="1">
                        <a:latin typeface="Cambria Math"/>
                      </a:rPr>
                      <m:t>−</m:t>
                    </m:r>
                    <m:r>
                      <a:rPr lang="en-US" i="1">
                        <a:latin typeface="Cambria Math"/>
                      </a:rPr>
                      <m:t>𝑝𝑟𝑒𝑣𝑒𝑛𝑡𝑖𝑜𝑛</m:t>
                    </m:r>
                    <m:r>
                      <a:rPr lang="en-US" i="1">
                        <a:latin typeface="Cambria Math"/>
                      </a:rPr>
                      <m:t> </m:t>
                    </m:r>
                    <m:r>
                      <a:rPr lang="en-US" i="1">
                        <a:latin typeface="Cambria Math"/>
                      </a:rPr>
                      <m:t>𝑚𝑒𝑡h𝑜𝑑𝑠</m:t>
                    </m:r>
                  </m:oMath>
                </a14:m>
                <a:r>
                  <a:rPr lang="en-US" dirty="0"/>
                  <a:t> </a:t>
                </a:r>
              </a:p>
              <a:p>
                <a:r>
                  <a:rPr lang="en-US" b="1" dirty="0"/>
                  <a:t>Objective function:</a:t>
                </a:r>
                <a:endParaRPr lang="en-US" dirty="0"/>
              </a:p>
              <a:p>
                <a14:m>
                  <m:oMath xmlns:m="http://schemas.openxmlformats.org/officeDocument/2006/math">
                    <m:r>
                      <a:rPr lang="en-US" b="1" i="1">
                        <a:latin typeface="Cambria Math"/>
                      </a:rPr>
                      <m:t>𝐌𝐈𝐍</m:t>
                    </m:r>
                    <m:r>
                      <a:rPr lang="en-US" b="1">
                        <a:latin typeface="Cambria Math"/>
                      </a:rPr>
                      <m:t>:</m:t>
                    </m:r>
                    <m:f>
                      <m:fPr>
                        <m:ctrlPr>
                          <a:rPr lang="en-US" i="1">
                            <a:latin typeface="Cambria Math"/>
                          </a:rPr>
                        </m:ctrlPr>
                      </m:fPr>
                      <m:num>
                        <m:sSubSup>
                          <m:sSubSupPr>
                            <m:ctrlPr>
                              <a:rPr lang="en-US" i="1">
                                <a:latin typeface="Cambria Math"/>
                              </a:rPr>
                            </m:ctrlPr>
                          </m:sSubSupPr>
                          <m:e>
                            <m:r>
                              <a:rPr lang="en-US" i="1">
                                <a:latin typeface="Cambria Math"/>
                              </a:rPr>
                              <m:t>𝑤</m:t>
                            </m:r>
                          </m:e>
                          <m:sub>
                            <m:r>
                              <a:rPr lang="en-US" i="1">
                                <a:latin typeface="Cambria Math"/>
                              </a:rPr>
                              <m:t>𝑙</m:t>
                            </m:r>
                          </m:sub>
                          <m:sup>
                            <m:r>
                              <a:rPr lang="en-US" i="1">
                                <a:latin typeface="Cambria Math"/>
                              </a:rPr>
                              <m:t>−</m:t>
                            </m:r>
                          </m:sup>
                        </m:sSubSup>
                      </m:num>
                      <m:den>
                        <m:r>
                          <a:rPr lang="en-US" i="1">
                            <a:latin typeface="Cambria Math"/>
                          </a:rPr>
                          <m:t>40</m:t>
                        </m:r>
                      </m:den>
                    </m:f>
                    <m:sSubSup>
                      <m:sSubSupPr>
                        <m:ctrlPr>
                          <a:rPr lang="en-US" i="1">
                            <a:latin typeface="Cambria Math"/>
                          </a:rPr>
                        </m:ctrlPr>
                      </m:sSubSupPr>
                      <m:e>
                        <m:r>
                          <a:rPr lang="en-US" i="1">
                            <a:latin typeface="Cambria Math"/>
                          </a:rPr>
                          <m:t>𝑑</m:t>
                        </m:r>
                      </m:e>
                      <m:sub>
                        <m:r>
                          <a:rPr lang="en-US" i="1">
                            <a:latin typeface="Cambria Math"/>
                          </a:rPr>
                          <m:t>𝑐</m:t>
                        </m:r>
                      </m:sub>
                      <m:sup>
                        <m:r>
                          <a:rPr lang="en-US" i="1">
                            <a:latin typeface="Cambria Math"/>
                          </a:rPr>
                          <m:t>+</m:t>
                        </m:r>
                      </m:sup>
                    </m:sSubSup>
                    <m:r>
                      <a:rPr lang="en-US" i="1">
                        <a:latin typeface="Cambria Math"/>
                      </a:rPr>
                      <m:t>+</m:t>
                    </m:r>
                    <m:f>
                      <m:fPr>
                        <m:ctrlPr>
                          <a:rPr lang="en-US" i="1">
                            <a:latin typeface="Cambria Math"/>
                          </a:rPr>
                        </m:ctrlPr>
                      </m:fPr>
                      <m:num>
                        <m:r>
                          <a:rPr lang="en-US" i="1">
                            <a:latin typeface="Cambria Math"/>
                          </a:rPr>
                          <m:t>2</m:t>
                        </m:r>
                        <m:sSubSup>
                          <m:sSubSupPr>
                            <m:ctrlPr>
                              <a:rPr lang="en-US" i="1">
                                <a:latin typeface="Cambria Math"/>
                              </a:rPr>
                            </m:ctrlPr>
                          </m:sSubSupPr>
                          <m:e>
                            <m:r>
                              <a:rPr lang="en-US" i="1">
                                <a:latin typeface="Cambria Math"/>
                              </a:rPr>
                              <m:t>𝑤</m:t>
                            </m:r>
                          </m:e>
                          <m:sub>
                            <m:r>
                              <a:rPr lang="en-US" i="1">
                                <a:latin typeface="Cambria Math"/>
                              </a:rPr>
                              <m:t>𝑎</m:t>
                            </m:r>
                          </m:sub>
                          <m:sup>
                            <m:r>
                              <a:rPr lang="en-US" i="1">
                                <a:latin typeface="Cambria Math"/>
                              </a:rPr>
                              <m:t>−</m:t>
                            </m:r>
                          </m:sup>
                        </m:sSubSup>
                      </m:num>
                      <m:den>
                        <m:r>
                          <a:rPr lang="en-US" i="1">
                            <a:latin typeface="Cambria Math"/>
                          </a:rPr>
                          <m:t>16,000</m:t>
                        </m:r>
                      </m:den>
                    </m:f>
                    <m:sSubSup>
                      <m:sSubSupPr>
                        <m:ctrlPr>
                          <a:rPr lang="en-US" i="1">
                            <a:latin typeface="Cambria Math"/>
                          </a:rPr>
                        </m:ctrlPr>
                      </m:sSubSupPr>
                      <m:e>
                        <m:r>
                          <a:rPr lang="en-US" i="1">
                            <a:latin typeface="Cambria Math"/>
                          </a:rPr>
                          <m:t>𝑑</m:t>
                        </m:r>
                      </m:e>
                      <m:sub>
                        <m:r>
                          <a:rPr lang="en-US" i="1">
                            <a:latin typeface="Cambria Math"/>
                          </a:rPr>
                          <m:t>𝑎</m:t>
                        </m:r>
                      </m:sub>
                      <m:sup>
                        <m:r>
                          <a:rPr lang="en-US" i="1">
                            <a:latin typeface="Cambria Math"/>
                          </a:rPr>
                          <m:t>−</m:t>
                        </m:r>
                      </m:sup>
                    </m:sSubSup>
                    <m:r>
                      <a:rPr lang="en-US" i="1">
                        <a:latin typeface="Cambria Math"/>
                      </a:rPr>
                      <m:t>+</m:t>
                    </m:r>
                    <m:f>
                      <m:fPr>
                        <m:ctrlPr>
                          <a:rPr lang="en-US" i="1">
                            <a:latin typeface="Cambria Math"/>
                          </a:rPr>
                        </m:ctrlPr>
                      </m:fPr>
                      <m:num>
                        <m:r>
                          <a:rPr lang="en-US" i="1">
                            <a:latin typeface="Cambria Math"/>
                          </a:rPr>
                          <m:t>2</m:t>
                        </m:r>
                        <m:sSubSup>
                          <m:sSubSupPr>
                            <m:ctrlPr>
                              <a:rPr lang="en-US" i="1">
                                <a:latin typeface="Cambria Math"/>
                              </a:rPr>
                            </m:ctrlPr>
                          </m:sSubSupPr>
                          <m:e>
                            <m:r>
                              <a:rPr lang="en-US" i="1">
                                <a:latin typeface="Cambria Math"/>
                              </a:rPr>
                              <m:t>𝑤</m:t>
                            </m:r>
                          </m:e>
                          <m:sub>
                            <m:r>
                              <a:rPr lang="en-US" i="1">
                                <a:latin typeface="Cambria Math"/>
                              </a:rPr>
                              <m:t>𝑎</m:t>
                            </m:r>
                          </m:sub>
                          <m:sup>
                            <m:r>
                              <a:rPr lang="en-US" i="1">
                                <a:latin typeface="Cambria Math"/>
                              </a:rPr>
                              <m:t>+</m:t>
                            </m:r>
                          </m:sup>
                        </m:sSubSup>
                      </m:num>
                      <m:den>
                        <m:r>
                          <a:rPr lang="en-US" i="1">
                            <a:latin typeface="Cambria Math"/>
                          </a:rPr>
                          <m:t>16,000</m:t>
                        </m:r>
                      </m:den>
                    </m:f>
                    <m:sSubSup>
                      <m:sSubSupPr>
                        <m:ctrlPr>
                          <a:rPr lang="en-US" i="1">
                            <a:latin typeface="Cambria Math"/>
                          </a:rPr>
                        </m:ctrlPr>
                      </m:sSubSupPr>
                      <m:e>
                        <m:r>
                          <a:rPr lang="en-US" i="1">
                            <a:latin typeface="Cambria Math"/>
                          </a:rPr>
                          <m:t>𝑑</m:t>
                        </m:r>
                      </m:e>
                      <m:sub>
                        <m:r>
                          <a:rPr lang="en-US" i="1">
                            <a:latin typeface="Cambria Math"/>
                          </a:rPr>
                          <m:t>𝑎</m:t>
                        </m:r>
                      </m:sub>
                      <m:sup>
                        <m:r>
                          <a:rPr lang="en-US" i="1">
                            <a:latin typeface="Cambria Math"/>
                          </a:rPr>
                          <m:t>+</m:t>
                        </m:r>
                      </m:sup>
                    </m:sSubSup>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𝑤</m:t>
                            </m:r>
                          </m:e>
                          <m:sub>
                            <m:r>
                              <a:rPr lang="en-US" i="1">
                                <a:latin typeface="Cambria Math"/>
                              </a:rPr>
                              <m:t>𝑖𝑚𝑝</m:t>
                            </m:r>
                          </m:sub>
                          <m:sup>
                            <m:r>
                              <a:rPr lang="en-US" i="1">
                                <a:latin typeface="Cambria Math"/>
                              </a:rPr>
                              <m:t>−</m:t>
                            </m:r>
                          </m:sup>
                        </m:sSubSup>
                      </m:num>
                      <m:den>
                        <m:r>
                          <a:rPr lang="en-US" i="1">
                            <a:latin typeface="Cambria Math"/>
                          </a:rPr>
                          <m:t>80</m:t>
                        </m:r>
                      </m:den>
                    </m:f>
                    <m:sSubSup>
                      <m:sSubSupPr>
                        <m:ctrlPr>
                          <a:rPr lang="en-US" i="1">
                            <a:latin typeface="Cambria Math"/>
                          </a:rPr>
                        </m:ctrlPr>
                      </m:sSubSupPr>
                      <m:e>
                        <m:r>
                          <a:rPr lang="en-US" i="1">
                            <a:latin typeface="Cambria Math"/>
                          </a:rPr>
                          <m:t>𝑑</m:t>
                        </m:r>
                      </m:e>
                      <m:sub>
                        <m:r>
                          <a:rPr lang="en-US" i="1">
                            <a:latin typeface="Cambria Math"/>
                          </a:rPr>
                          <m:t>𝑖𝑚𝑝</m:t>
                        </m:r>
                      </m:sub>
                      <m:sup>
                        <m:r>
                          <a:rPr lang="en-US" i="1">
                            <a:latin typeface="Cambria Math"/>
                          </a:rPr>
                          <m:t>−</m:t>
                        </m:r>
                      </m:sup>
                    </m:sSubSup>
                    <m:r>
                      <a:rPr lang="en-US" i="1">
                        <a:latin typeface="Cambria Math"/>
                      </a:rPr>
                      <m:t>+</m:t>
                    </m:r>
                    <m:f>
                      <m:fPr>
                        <m:ctrlPr>
                          <a:rPr lang="en-US" i="1">
                            <a:latin typeface="Cambria Math"/>
                          </a:rPr>
                        </m:ctrlPr>
                      </m:fPr>
                      <m:num>
                        <m:sSubSup>
                          <m:sSubSupPr>
                            <m:ctrlPr>
                              <a:rPr lang="en-US" i="1">
                                <a:latin typeface="Cambria Math"/>
                              </a:rPr>
                            </m:ctrlPr>
                          </m:sSubSupPr>
                          <m:e>
                            <m:r>
                              <a:rPr lang="en-US" i="1">
                                <a:latin typeface="Cambria Math"/>
                              </a:rPr>
                              <m:t>𝑤</m:t>
                            </m:r>
                          </m:e>
                          <m:sub>
                            <m:r>
                              <a:rPr lang="en-US" i="1">
                                <a:latin typeface="Cambria Math"/>
                              </a:rPr>
                              <m:t>𝑐</m:t>
                            </m:r>
                          </m:sub>
                          <m:sup>
                            <m:r>
                              <a:rPr lang="en-US" i="1">
                                <a:latin typeface="Cambria Math"/>
                              </a:rPr>
                              <m:t>−</m:t>
                            </m:r>
                          </m:sup>
                        </m:sSubSup>
                      </m:num>
                      <m:den>
                        <m:r>
                          <a:rPr lang="en-US" i="1">
                            <a:latin typeface="Cambria Math"/>
                          </a:rPr>
                          <m:t>164,000</m:t>
                        </m:r>
                      </m:den>
                    </m:f>
                    <m:sSubSup>
                      <m:sSubSupPr>
                        <m:ctrlPr>
                          <a:rPr lang="en-US" i="1">
                            <a:latin typeface="Cambria Math"/>
                          </a:rPr>
                        </m:ctrlPr>
                      </m:sSubSupPr>
                      <m:e>
                        <m:r>
                          <a:rPr lang="en-US" i="1">
                            <a:latin typeface="Cambria Math"/>
                          </a:rPr>
                          <m:t>𝑑</m:t>
                        </m:r>
                      </m:e>
                      <m:sub>
                        <m:r>
                          <a:rPr lang="en-US" i="1">
                            <a:latin typeface="Cambria Math"/>
                          </a:rPr>
                          <m:t>𝑐</m:t>
                        </m:r>
                      </m:sub>
                      <m:sup>
                        <m:r>
                          <a:rPr lang="en-US" i="1">
                            <a:latin typeface="Cambria Math"/>
                          </a:rPr>
                          <m:t>−</m:t>
                        </m:r>
                      </m:sup>
                    </m:sSubSup>
                    <m:r>
                      <a:rPr lang="en-US" i="1">
                        <a:latin typeface="Cambria Math"/>
                      </a:rPr>
                      <m:t>+</m:t>
                    </m:r>
                    <m:f>
                      <m:fPr>
                        <m:ctrlPr>
                          <a:rPr lang="en-US" i="1">
                            <a:latin typeface="Cambria Math"/>
                          </a:rPr>
                        </m:ctrlPr>
                      </m:fPr>
                      <m:num>
                        <m:sSubSup>
                          <m:sSubSupPr>
                            <m:ctrlPr>
                              <a:rPr lang="en-US" i="1">
                                <a:latin typeface="Cambria Math"/>
                              </a:rPr>
                            </m:ctrlPr>
                          </m:sSubSupPr>
                          <m:e>
                            <m:r>
                              <a:rPr lang="en-US" i="1">
                                <a:latin typeface="Cambria Math"/>
                              </a:rPr>
                              <m:t>𝑤</m:t>
                            </m:r>
                          </m:e>
                          <m:sub>
                            <m:r>
                              <a:rPr lang="en-US" i="1">
                                <a:latin typeface="Cambria Math"/>
                              </a:rPr>
                              <m:t>𝑐</m:t>
                            </m:r>
                          </m:sub>
                          <m:sup>
                            <m:r>
                              <a:rPr lang="en-US" i="1">
                                <a:latin typeface="Cambria Math"/>
                              </a:rPr>
                              <m:t>+</m:t>
                            </m:r>
                          </m:sup>
                        </m:sSubSup>
                      </m:num>
                      <m:den>
                        <m:r>
                          <a:rPr lang="en-US" i="1">
                            <a:latin typeface="Cambria Math"/>
                          </a:rPr>
                          <m:t>164,000</m:t>
                        </m:r>
                      </m:den>
                    </m:f>
                    <m:sSubSup>
                      <m:sSubSupPr>
                        <m:ctrlPr>
                          <a:rPr lang="en-US" i="1">
                            <a:latin typeface="Cambria Math"/>
                          </a:rPr>
                        </m:ctrlPr>
                      </m:sSubSupPr>
                      <m:e>
                        <m:r>
                          <a:rPr lang="en-US" i="1">
                            <a:latin typeface="Cambria Math"/>
                          </a:rPr>
                          <m:t>𝑑</m:t>
                        </m:r>
                      </m:e>
                      <m:sub>
                        <m:r>
                          <a:rPr lang="en-US" i="1">
                            <a:latin typeface="Cambria Math"/>
                          </a:rPr>
                          <m:t>𝑐</m:t>
                        </m:r>
                      </m:sub>
                      <m:sup>
                        <m:r>
                          <a:rPr lang="en-US" i="1">
                            <a:latin typeface="Cambria Math"/>
                          </a:rPr>
                          <m:t>+</m:t>
                        </m:r>
                      </m:sup>
                    </m:sSubSup>
                  </m:oMath>
                </a14:m>
                <a:r>
                  <a:rPr lang="en-US" dirty="0"/>
                  <a:t> </a:t>
                </a:r>
              </a:p>
              <a:p>
                <a:r>
                  <a:rPr lang="en-US" dirty="0"/>
                  <a:t>Subject to:</a:t>
                </a:r>
              </a:p>
              <a:p>
                <a:r>
                  <a:rPr lang="en-US" dirty="0"/>
                  <a:t>Case reduction goal (priority #1): </a:t>
                </a:r>
                <a14:m>
                  <m:oMath xmlns:m="http://schemas.openxmlformats.org/officeDocument/2006/math">
                    <m:r>
                      <a:rPr lang="en-US" i="1">
                        <a:latin typeface="Cambria Math"/>
                      </a:rPr>
                      <m:t>∑</m:t>
                    </m:r>
                    <m:d>
                      <m:dPr>
                        <m:ctrlPr>
                          <a:rPr lang="en-US" i="1">
                            <a:latin typeface="Cambria Math"/>
                          </a:rPr>
                        </m:ctrlPr>
                      </m:dPr>
                      <m:e>
                        <m:sSub>
                          <m:sSubPr>
                            <m:ctrlPr>
                              <a:rPr lang="en-US" i="1">
                                <a:latin typeface="Cambria Math"/>
                              </a:rPr>
                            </m:ctrlPr>
                          </m:sSubPr>
                          <m:e>
                            <m:r>
                              <a:rPr lang="en-US" i="1">
                                <a:latin typeface="Cambria Math"/>
                              </a:rPr>
                              <m:t>𝑋</m:t>
                            </m:r>
                          </m:e>
                          <m:sub>
                            <m:r>
                              <a:rPr lang="en-US" i="1">
                                <a:latin typeface="Cambria Math"/>
                              </a:rPr>
                              <m:t>𝑖𝑐𝑎𝑠𝑒𝑠𝑏𝑒𝑓𝑜𝑟𝑒</m:t>
                            </m:r>
                          </m:sub>
                        </m:sSub>
                        <m:r>
                          <a:rPr lang="en-US" i="1">
                            <a:latin typeface="Cambria Math"/>
                          </a:rPr>
                          <m:t>−</m:t>
                        </m:r>
                        <m:sSub>
                          <m:sSubPr>
                            <m:ctrlPr>
                              <a:rPr lang="en-US" i="1">
                                <a:latin typeface="Cambria Math"/>
                              </a:rPr>
                            </m:ctrlPr>
                          </m:sSubPr>
                          <m:e>
                            <m:r>
                              <a:rPr lang="en-US" i="1">
                                <a:latin typeface="Cambria Math"/>
                              </a:rPr>
                              <m:t>𝑋</m:t>
                            </m:r>
                          </m:e>
                          <m:sub>
                            <m:r>
                              <a:rPr lang="en-US" i="1">
                                <a:latin typeface="Cambria Math"/>
                              </a:rPr>
                              <m:t>𝑖𝑐𝑎𝑠𝑒𝑑𝑎𝑓𝑡𝑒𝑟</m:t>
                            </m:r>
                          </m:sub>
                        </m:sSub>
                      </m:e>
                    </m:d>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𝑐</m:t>
                        </m:r>
                      </m:sub>
                      <m:sup>
                        <m:r>
                          <a:rPr lang="en-US" i="1">
                            <a:latin typeface="Cambria Math"/>
                          </a:rPr>
                          <m:t>−</m:t>
                        </m:r>
                      </m:sup>
                    </m:sSubSup>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𝑐</m:t>
                        </m:r>
                      </m:sub>
                      <m:sup>
                        <m:r>
                          <a:rPr lang="en-US" i="1">
                            <a:latin typeface="Cambria Math"/>
                          </a:rPr>
                          <m:t>+</m:t>
                        </m:r>
                      </m:sup>
                    </m:sSubSup>
                    <m:r>
                      <a:rPr lang="en-US" i="1">
                        <a:latin typeface="Cambria Math"/>
                      </a:rPr>
                      <m:t>=20%∗</m:t>
                    </m:r>
                    <m:r>
                      <a:rPr lang="en-US" i="1">
                        <a:latin typeface="Cambria Math"/>
                      </a:rPr>
                      <m:t>𝑇𝑜𝑡𝑎𝑙</m:t>
                    </m:r>
                    <m:r>
                      <a:rPr lang="en-US" i="1">
                        <a:latin typeface="Cambria Math"/>
                      </a:rPr>
                      <m:t> </m:t>
                    </m:r>
                    <m:r>
                      <a:rPr lang="en-US" i="1">
                        <a:latin typeface="Cambria Math"/>
                      </a:rPr>
                      <m:t>𝑐𝑎𝑠𝑒𝑠</m:t>
                    </m:r>
                  </m:oMath>
                </a14:m>
                <a:r>
                  <a:rPr lang="en-US" dirty="0"/>
                  <a:t> -undesirable overachieve </a:t>
                </a:r>
              </a:p>
              <a:p>
                <a:r>
                  <a:rPr lang="en-US" dirty="0"/>
                  <a:t>Environment impact goal (priority #2): </a:t>
                </a:r>
                <a14:m>
                  <m:oMath xmlns:m="http://schemas.openxmlformats.org/officeDocument/2006/math">
                    <m:r>
                      <a:rPr lang="en-US" i="1">
                        <a:latin typeface="Cambria Math"/>
                      </a:rPr>
                      <m:t>∑</m:t>
                    </m:r>
                    <m:sSub>
                      <m:sSubPr>
                        <m:ctrlPr>
                          <a:rPr lang="en-US" i="1">
                            <a:latin typeface="Cambria Math"/>
                          </a:rPr>
                        </m:ctrlPr>
                      </m:sSubPr>
                      <m:e>
                        <m:r>
                          <a:rPr lang="en-US" i="1">
                            <a:latin typeface="Cambria Math"/>
                          </a:rPr>
                          <m:t>𝑋</m:t>
                        </m:r>
                      </m:e>
                      <m:sub>
                        <m:r>
                          <a:rPr lang="en-US" i="1">
                            <a:latin typeface="Cambria Math"/>
                          </a:rPr>
                          <m:t>𝑖𝑒𝑛𝑣𝑖𝑟𝑜𝑚𝑒𝑛𝑡</m:t>
                        </m:r>
                      </m:sub>
                    </m:sSub>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𝑖𝑚𝑝</m:t>
                        </m:r>
                      </m:sub>
                      <m:sup>
                        <m:r>
                          <a:rPr lang="en-US" i="1">
                            <a:latin typeface="Cambria Math"/>
                          </a:rPr>
                          <m:t>−</m:t>
                        </m:r>
                      </m:sup>
                    </m:sSubSup>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𝑖𝑚𝑝</m:t>
                        </m:r>
                      </m:sub>
                      <m:sup>
                        <m:r>
                          <a:rPr lang="en-US" i="1">
                            <a:latin typeface="Cambria Math"/>
                          </a:rPr>
                          <m:t>+</m:t>
                        </m:r>
                      </m:sup>
                    </m:sSubSup>
                    <m:r>
                      <a:rPr lang="en-US" i="1">
                        <a:latin typeface="Cambria Math"/>
                      </a:rPr>
                      <m:t>=80</m:t>
                    </m:r>
                  </m:oMath>
                </a14:m>
                <a:r>
                  <a:rPr lang="en-US" dirty="0"/>
                  <a:t> - undesirable underachieve</a:t>
                </a:r>
              </a:p>
              <a:p>
                <a:r>
                  <a:rPr lang="en-US" dirty="0"/>
                  <a:t>Area covered goal (priority #3): </a:t>
                </a:r>
                <a14:m>
                  <m:oMath xmlns:m="http://schemas.openxmlformats.org/officeDocument/2006/math">
                    <m:r>
                      <a:rPr lang="en-US" i="1">
                        <a:latin typeface="Cambria Math"/>
                      </a:rPr>
                      <m:t>∑</m:t>
                    </m:r>
                    <m:sSub>
                      <m:sSubPr>
                        <m:ctrlPr>
                          <a:rPr lang="en-US" i="1">
                            <a:latin typeface="Cambria Math"/>
                          </a:rPr>
                        </m:ctrlPr>
                      </m:sSubPr>
                      <m:e>
                        <m:r>
                          <a:rPr lang="en-US" i="1">
                            <a:latin typeface="Cambria Math"/>
                          </a:rPr>
                          <m:t>𝑋</m:t>
                        </m:r>
                      </m:e>
                      <m:sub>
                        <m:r>
                          <a:rPr lang="en-US" i="1">
                            <a:latin typeface="Cambria Math"/>
                          </a:rPr>
                          <m:t>𝑖𝑎𝑟𝑒𝑎𝑐𝑜𝑣𝑒𝑟𝑒𝑑</m:t>
                        </m:r>
                      </m:sub>
                    </m:sSub>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𝑎</m:t>
                        </m:r>
                      </m:sub>
                      <m:sup>
                        <m:r>
                          <a:rPr lang="en-US" i="1">
                            <a:latin typeface="Cambria Math"/>
                          </a:rPr>
                          <m:t>−</m:t>
                        </m:r>
                      </m:sup>
                    </m:sSubSup>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𝑎</m:t>
                        </m:r>
                      </m:sub>
                      <m:sup>
                        <m:r>
                          <a:rPr lang="en-US" i="1">
                            <a:latin typeface="Cambria Math"/>
                          </a:rPr>
                          <m:t>+</m:t>
                        </m:r>
                      </m:sup>
                    </m:sSubSup>
                    <m:r>
                      <a:rPr lang="en-US" i="1">
                        <a:latin typeface="Cambria Math"/>
                      </a:rPr>
                      <m:t>=9,500</m:t>
                    </m:r>
                  </m:oMath>
                </a14:m>
                <a:r>
                  <a:rPr lang="en-US" dirty="0"/>
                  <a:t> - undesirable underachieve, overachieve</a:t>
                </a:r>
              </a:p>
              <a:p>
                <a:r>
                  <a:rPr lang="en-US" dirty="0"/>
                  <a:t>Budget Utilization goal (priority #4): </a:t>
                </a:r>
                <a14:m>
                  <m:oMath xmlns:m="http://schemas.openxmlformats.org/officeDocument/2006/math">
                    <m:r>
                      <a:rPr lang="en-US" i="1">
                        <a:latin typeface="Cambria Math"/>
                      </a:rPr>
                      <m:t>∑</m:t>
                    </m:r>
                    <m:sSub>
                      <m:sSubPr>
                        <m:ctrlPr>
                          <a:rPr lang="en-US" i="1">
                            <a:latin typeface="Cambria Math"/>
                          </a:rPr>
                        </m:ctrlPr>
                      </m:sSubPr>
                      <m:e>
                        <m:r>
                          <a:rPr lang="en-US" i="1">
                            <a:latin typeface="Cambria Math"/>
                          </a:rPr>
                          <m:t>𝑋</m:t>
                        </m:r>
                      </m:e>
                      <m:sub>
                        <m:r>
                          <a:rPr lang="en-US" i="1">
                            <a:latin typeface="Cambria Math"/>
                          </a:rPr>
                          <m:t>𝑖𝑐𝑜𝑠𝑡</m:t>
                        </m:r>
                      </m:sub>
                    </m:sSub>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𝑏</m:t>
                        </m:r>
                      </m:sub>
                      <m:sup>
                        <m:r>
                          <a:rPr lang="en-US" i="1">
                            <a:latin typeface="Cambria Math"/>
                          </a:rPr>
                          <m:t>−</m:t>
                        </m:r>
                      </m:sup>
                    </m:sSubSup>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𝑏</m:t>
                        </m:r>
                      </m:sub>
                      <m:sup>
                        <m:r>
                          <a:rPr lang="en-US" i="1">
                            <a:latin typeface="Cambria Math"/>
                          </a:rPr>
                          <m:t>+</m:t>
                        </m:r>
                      </m:sup>
                    </m:sSubSup>
                    <m:r>
                      <a:rPr lang="en-US" i="1">
                        <a:latin typeface="Cambria Math"/>
                      </a:rPr>
                      <m:t>=164,000</m:t>
                    </m:r>
                  </m:oMath>
                </a14:m>
                <a:r>
                  <a:rPr lang="en-US" dirty="0"/>
                  <a:t> – undesirable underachieve, overachieve</a:t>
                </a:r>
              </a:p>
              <a:p>
                <a:r>
                  <a:rPr lang="en-US" dirty="0"/>
                  <a:t>None-negativity: </a:t>
                </a:r>
                <a14:m>
                  <m:oMath xmlns:m="http://schemas.openxmlformats.org/officeDocument/2006/math">
                    <m:sSub>
                      <m:sSubPr>
                        <m:ctrlPr>
                          <a:rPr lang="en-US" i="1">
                            <a:latin typeface="Cambria Math"/>
                          </a:rPr>
                        </m:ctrlPr>
                      </m:sSubPr>
                      <m:e>
                        <m:r>
                          <a:rPr lang="en-US" i="1">
                            <a:latin typeface="Cambria Math"/>
                          </a:rPr>
                          <m:t>𝑋</m:t>
                        </m:r>
                      </m:e>
                      <m:sub>
                        <m:r>
                          <a:rPr lang="en-US" i="1">
                            <a:latin typeface="Cambria Math"/>
                          </a:rPr>
                          <m:t>𝑖</m:t>
                        </m:r>
                      </m:sub>
                    </m:sSub>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𝑐</m:t>
                        </m:r>
                      </m:sub>
                      <m:sup>
                        <m:r>
                          <a:rPr lang="en-US" i="1">
                            <a:latin typeface="Cambria Math"/>
                          </a:rPr>
                          <m:t>+</m:t>
                        </m:r>
                      </m:sup>
                    </m:sSubSup>
                    <m:r>
                      <a:rPr lang="en-US" i="1">
                        <a:latin typeface="Cambria Math"/>
                      </a:rPr>
                      <m:t>, </m:t>
                    </m:r>
                    <m:sSubSup>
                      <m:sSubSupPr>
                        <m:ctrlPr>
                          <a:rPr lang="en-US" i="1">
                            <a:latin typeface="Cambria Math"/>
                          </a:rPr>
                        </m:ctrlPr>
                      </m:sSubSupPr>
                      <m:e>
                        <m:r>
                          <a:rPr lang="en-US" i="1">
                            <a:latin typeface="Cambria Math"/>
                          </a:rPr>
                          <m:t>𝑑</m:t>
                        </m:r>
                      </m:e>
                      <m:sub>
                        <m:r>
                          <a:rPr lang="en-US" i="1">
                            <a:latin typeface="Cambria Math"/>
                          </a:rPr>
                          <m:t>𝑐</m:t>
                        </m:r>
                      </m:sub>
                      <m:sup>
                        <m:r>
                          <a:rPr lang="en-US" i="1">
                            <a:latin typeface="Cambria Math"/>
                          </a:rPr>
                          <m:t>−</m:t>
                        </m:r>
                      </m:sup>
                    </m:sSubSup>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𝑖𝑚𝑝</m:t>
                        </m:r>
                      </m:sub>
                      <m:sup>
                        <m:r>
                          <a:rPr lang="en-US" i="1">
                            <a:latin typeface="Cambria Math"/>
                          </a:rPr>
                          <m:t>+</m:t>
                        </m:r>
                      </m:sup>
                    </m:sSubSup>
                    <m:r>
                      <a:rPr lang="en-US" i="1">
                        <a:latin typeface="Cambria Math"/>
                      </a:rPr>
                      <m:t>, </m:t>
                    </m:r>
                    <m:sSubSup>
                      <m:sSubSupPr>
                        <m:ctrlPr>
                          <a:rPr lang="en-US" i="1">
                            <a:latin typeface="Cambria Math"/>
                          </a:rPr>
                        </m:ctrlPr>
                      </m:sSubSupPr>
                      <m:e>
                        <m:r>
                          <a:rPr lang="en-US" i="1">
                            <a:latin typeface="Cambria Math"/>
                          </a:rPr>
                          <m:t>𝑑</m:t>
                        </m:r>
                      </m:e>
                      <m:sub>
                        <m:r>
                          <a:rPr lang="en-US" i="1">
                            <a:latin typeface="Cambria Math"/>
                          </a:rPr>
                          <m:t>𝑖𝑚𝑝</m:t>
                        </m:r>
                      </m:sub>
                      <m:sup>
                        <m:r>
                          <a:rPr lang="en-US" i="1">
                            <a:latin typeface="Cambria Math"/>
                          </a:rPr>
                          <m:t>−</m:t>
                        </m:r>
                      </m:sup>
                    </m:sSubSup>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𝑎</m:t>
                        </m:r>
                      </m:sub>
                      <m:sup>
                        <m:r>
                          <a:rPr lang="en-US" i="1">
                            <a:latin typeface="Cambria Math"/>
                          </a:rPr>
                          <m:t>+</m:t>
                        </m:r>
                      </m:sup>
                    </m:sSubSup>
                    <m:r>
                      <a:rPr lang="en-US" i="1">
                        <a:latin typeface="Cambria Math"/>
                      </a:rPr>
                      <m:t>, </m:t>
                    </m:r>
                    <m:sSubSup>
                      <m:sSubSupPr>
                        <m:ctrlPr>
                          <a:rPr lang="en-US" i="1">
                            <a:latin typeface="Cambria Math"/>
                          </a:rPr>
                        </m:ctrlPr>
                      </m:sSubSupPr>
                      <m:e>
                        <m:r>
                          <a:rPr lang="en-US" i="1">
                            <a:latin typeface="Cambria Math"/>
                          </a:rPr>
                          <m:t>𝑑</m:t>
                        </m:r>
                      </m:e>
                      <m:sub>
                        <m:r>
                          <a:rPr lang="en-US" i="1">
                            <a:latin typeface="Cambria Math"/>
                          </a:rPr>
                          <m:t>𝑎</m:t>
                        </m:r>
                      </m:sub>
                      <m:sup>
                        <m:r>
                          <a:rPr lang="en-US" i="1">
                            <a:latin typeface="Cambria Math"/>
                          </a:rPr>
                          <m:t>−</m:t>
                        </m:r>
                      </m:sup>
                    </m:sSubSup>
                    <m:r>
                      <a:rPr lang="en-US" i="1">
                        <a:latin typeface="Cambria Math"/>
                      </a:rPr>
                      <m:t>,</m:t>
                    </m:r>
                    <m:sSubSup>
                      <m:sSubSupPr>
                        <m:ctrlPr>
                          <a:rPr lang="en-US" i="1">
                            <a:latin typeface="Cambria Math"/>
                          </a:rPr>
                        </m:ctrlPr>
                      </m:sSubSupPr>
                      <m:e>
                        <m:r>
                          <a:rPr lang="en-US" i="1">
                            <a:latin typeface="Cambria Math"/>
                          </a:rPr>
                          <m:t>𝑑</m:t>
                        </m:r>
                      </m:e>
                      <m:sub>
                        <m:r>
                          <a:rPr lang="en-US" i="1">
                            <a:latin typeface="Cambria Math"/>
                          </a:rPr>
                          <m:t>𝑏</m:t>
                        </m:r>
                      </m:sub>
                      <m:sup>
                        <m:r>
                          <a:rPr lang="en-US" i="1">
                            <a:latin typeface="Cambria Math"/>
                          </a:rPr>
                          <m:t>+</m:t>
                        </m:r>
                      </m:sup>
                    </m:sSubSup>
                    <m:r>
                      <a:rPr lang="en-US" i="1">
                        <a:latin typeface="Cambria Math"/>
                      </a:rPr>
                      <m:t>, </m:t>
                    </m:r>
                    <m:sSubSup>
                      <m:sSubSupPr>
                        <m:ctrlPr>
                          <a:rPr lang="en-US" i="1">
                            <a:latin typeface="Cambria Math"/>
                          </a:rPr>
                        </m:ctrlPr>
                      </m:sSubSupPr>
                      <m:e>
                        <m:r>
                          <a:rPr lang="en-US" i="1">
                            <a:latin typeface="Cambria Math"/>
                          </a:rPr>
                          <m:t>𝑑</m:t>
                        </m:r>
                      </m:e>
                      <m:sub>
                        <m:r>
                          <a:rPr lang="en-US" i="1">
                            <a:latin typeface="Cambria Math"/>
                          </a:rPr>
                          <m:t>𝑏</m:t>
                        </m:r>
                      </m:sub>
                      <m:sup>
                        <m:r>
                          <a:rPr lang="en-US" i="1">
                            <a:latin typeface="Cambria Math"/>
                          </a:rPr>
                          <m:t>−</m:t>
                        </m:r>
                      </m:sup>
                    </m:sSubSup>
                    <m:r>
                      <a:rPr lang="en-US" i="1">
                        <a:latin typeface="Cambria Math"/>
                      </a:rPr>
                      <m:t>≥0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5FFAF56-2A39-EF4F-A357-3518E8274606}"/>
                  </a:ext>
                </a:extLst>
              </p:cNvPr>
              <p:cNvSpPr>
                <a:spLocks noGrp="1" noRot="1" noChangeAspect="1" noMove="1" noResize="1" noEditPoints="1" noAdjustHandles="1" noChangeArrowheads="1" noChangeShapeType="1" noTextEdit="1"/>
              </p:cNvSpPr>
              <p:nvPr>
                <p:ph idx="1"/>
              </p:nvPr>
            </p:nvSpPr>
            <p:spPr>
              <a:xfrm>
                <a:off x="838200" y="1996441"/>
                <a:ext cx="10515600" cy="4180522"/>
              </a:xfrm>
              <a:blipFill>
                <a:blip r:embed="rId2"/>
                <a:stretch>
                  <a:fillRect l="-362" t="-2121" r="-362"/>
                </a:stretch>
              </a:blipFill>
            </p:spPr>
            <p:txBody>
              <a:bodyPr/>
              <a:lstStyle/>
              <a:p>
                <a:r>
                  <a:rPr lang="en-US">
                    <a:noFill/>
                  </a:rPr>
                  <a:t> </a:t>
                </a:r>
              </a:p>
            </p:txBody>
          </p:sp>
        </mc:Fallback>
      </mc:AlternateContent>
    </p:spTree>
    <p:extLst>
      <p:ext uri="{BB962C8B-B14F-4D97-AF65-F5344CB8AC3E}">
        <p14:creationId xmlns:p14="http://schemas.microsoft.com/office/powerpoint/2010/main" val="96916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02093390-1AC0-844B-BF11-37ED650FF89B}"/>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Model 2-Small County Application- Multi Goal</a:t>
            </a:r>
          </a:p>
        </p:txBody>
      </p:sp>
      <p:sp>
        <p:nvSpPr>
          <p:cNvPr id="3" name="Content Placeholder 2">
            <a:extLst>
              <a:ext uri="{FF2B5EF4-FFF2-40B4-BE49-F238E27FC236}">
                <a16:creationId xmlns:a16="http://schemas.microsoft.com/office/drawing/2014/main" xmlns="" id="{E684F429-572D-1646-B684-9C6C31E5E160}"/>
              </a:ext>
            </a:extLst>
          </p:cNvPr>
          <p:cNvSpPr>
            <a:spLocks noGrp="1"/>
          </p:cNvSpPr>
          <p:nvPr>
            <p:ph idx="1"/>
          </p:nvPr>
        </p:nvSpPr>
        <p:spPr>
          <a:xfrm>
            <a:off x="1179226" y="3092970"/>
            <a:ext cx="9833548" cy="2693976"/>
          </a:xfrm>
        </p:spPr>
        <p:txBody>
          <a:bodyPr>
            <a:normAutofit/>
          </a:bodyPr>
          <a:lstStyle/>
          <a:p>
            <a:r>
              <a:rPr lang="en-US" sz="2000" dirty="0">
                <a:solidFill>
                  <a:srgbClr val="000000"/>
                </a:solidFill>
              </a:rPr>
              <a:t>When compared to the prior model, this application reduced additional cases and acres for less </a:t>
            </a:r>
            <a:r>
              <a:rPr lang="en-US" sz="2000" dirty="0" smtClean="0">
                <a:solidFill>
                  <a:srgbClr val="000000"/>
                </a:solidFill>
              </a:rPr>
              <a:t>cost</a:t>
            </a:r>
            <a:endParaRPr lang="en-US" sz="2000" dirty="0">
              <a:solidFill>
                <a:srgbClr val="000000"/>
              </a:solidFill>
            </a:endParaRPr>
          </a:p>
          <a:p>
            <a:r>
              <a:rPr lang="en-US" sz="2000" dirty="0">
                <a:solidFill>
                  <a:srgbClr val="000000"/>
                </a:solidFill>
              </a:rPr>
              <a:t>The total cost was $190,000 which covered 24,150 </a:t>
            </a:r>
            <a:r>
              <a:rPr lang="en-US" sz="2000" dirty="0" smtClean="0">
                <a:solidFill>
                  <a:srgbClr val="000000"/>
                </a:solidFill>
              </a:rPr>
              <a:t>feet</a:t>
            </a:r>
          </a:p>
          <a:p>
            <a:r>
              <a:rPr lang="en-US" sz="2000" dirty="0" smtClean="0">
                <a:solidFill>
                  <a:srgbClr val="000000"/>
                </a:solidFill>
              </a:rPr>
              <a:t>Cases </a:t>
            </a:r>
            <a:r>
              <a:rPr lang="en-US" sz="2000" dirty="0">
                <a:solidFill>
                  <a:srgbClr val="000000"/>
                </a:solidFill>
              </a:rPr>
              <a:t>reduced </a:t>
            </a:r>
            <a:r>
              <a:rPr lang="en-US" sz="2000" dirty="0" smtClean="0">
                <a:solidFill>
                  <a:srgbClr val="000000"/>
                </a:solidFill>
              </a:rPr>
              <a:t>by 242</a:t>
            </a:r>
            <a:endParaRPr lang="en-US" sz="2000" dirty="0">
              <a:solidFill>
                <a:srgbClr val="000000"/>
              </a:solidFill>
            </a:endParaRPr>
          </a:p>
          <a:p>
            <a:r>
              <a:rPr lang="en-US" sz="2000" dirty="0">
                <a:solidFill>
                  <a:srgbClr val="000000"/>
                </a:solidFill>
              </a:rPr>
              <a:t>This application still focused on a high level of tick tubes but also put more money into the application of pesticides, Fipronil and </a:t>
            </a:r>
            <a:r>
              <a:rPr lang="en-US" sz="2000" dirty="0" err="1" smtClean="0">
                <a:solidFill>
                  <a:srgbClr val="000000"/>
                </a:solidFill>
              </a:rPr>
              <a:t>Nootkatone</a:t>
            </a:r>
            <a:endParaRPr lang="en-US" sz="2000" dirty="0">
              <a:solidFill>
                <a:srgbClr val="000000"/>
              </a:solidFill>
            </a:endParaRPr>
          </a:p>
        </p:txBody>
      </p:sp>
    </p:spTree>
    <p:extLst>
      <p:ext uri="{BB962C8B-B14F-4D97-AF65-F5344CB8AC3E}">
        <p14:creationId xmlns:p14="http://schemas.microsoft.com/office/powerpoint/2010/main" val="373781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94F0B-29ED-5B42-9919-945506D92B84}"/>
              </a:ext>
            </a:extLst>
          </p:cNvPr>
          <p:cNvSpPr>
            <a:spLocks noGrp="1"/>
          </p:cNvSpPr>
          <p:nvPr>
            <p:ph type="title"/>
          </p:nvPr>
        </p:nvSpPr>
        <p:spPr/>
        <p:txBody>
          <a:bodyPr/>
          <a:lstStyle/>
          <a:p>
            <a:r>
              <a:rPr lang="en-US" dirty="0"/>
              <a:t>Model 3- Large Scale Application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11083559-8AA3-0B4E-A232-696FBC29D03F}"/>
                  </a:ext>
                </a:extLst>
              </p:cNvPr>
              <p:cNvSpPr>
                <a:spLocks noGrp="1"/>
              </p:cNvSpPr>
              <p:nvPr>
                <p:ph idx="1"/>
              </p:nvPr>
            </p:nvSpPr>
            <p:spPr/>
            <p:txBody>
              <a:bodyPr>
                <a:normAutofit fontScale="47500" lnSpcReduction="20000"/>
              </a:bodyPr>
              <a:lstStyle/>
              <a:p>
                <a:r>
                  <a:rPr lang="en-US" b="1" dirty="0" smtClean="0"/>
                  <a:t>Decision Variables:</a:t>
                </a:r>
                <a:endParaRPr lang="en-US" dirty="0"/>
              </a:p>
              <a:p>
                <a14:m>
                  <m:oMath xmlns:m="http://schemas.openxmlformats.org/officeDocument/2006/math">
                    <m:sSub>
                      <m:sSubPr>
                        <m:ctrlPr>
                          <a:rPr lang="en-US" i="1">
                            <a:latin typeface="Cambria Math"/>
                          </a:rPr>
                        </m:ctrlPr>
                      </m:sSubPr>
                      <m:e>
                        <m:r>
                          <a:rPr lang="en-US" i="1">
                            <a:latin typeface="Cambria Math"/>
                          </a:rPr>
                          <m:t>𝑋</m:t>
                        </m:r>
                      </m:e>
                      <m:sub>
                        <m:r>
                          <a:rPr lang="en-US" i="1">
                            <a:latin typeface="Cambria Math"/>
                          </a:rPr>
                          <m:t>𝑖</m:t>
                        </m:r>
                      </m:sub>
                    </m:sSub>
                    <m:r>
                      <a:rPr lang="en-US" i="1">
                        <a:latin typeface="Cambria Math"/>
                      </a:rPr>
                      <m:t> , </m:t>
                    </m:r>
                    <m:r>
                      <a:rPr lang="en-US" i="1">
                        <a:latin typeface="Cambria Math"/>
                      </a:rPr>
                      <m:t>𝑖</m:t>
                    </m:r>
                    <m:r>
                      <a:rPr lang="en-US" i="1">
                        <a:latin typeface="Cambria Math"/>
                      </a:rPr>
                      <m:t>∈</m:t>
                    </m:r>
                    <m:d>
                      <m:dPr>
                        <m:begChr m:val="{"/>
                        <m:ctrlPr>
                          <a:rPr lang="en-US" i="1">
                            <a:latin typeface="Cambria Math"/>
                          </a:rPr>
                        </m:ctrlPr>
                      </m:dPr>
                      <m:e>
                        <m:r>
                          <a:rPr lang="en-US" i="1">
                            <a:latin typeface="Cambria Math"/>
                          </a:rPr>
                          <m:t>1,2,...,17</m:t>
                        </m:r>
                      </m:e>
                    </m:d>
                    <m:r>
                      <a:rPr lang="en-US" i="1">
                        <a:latin typeface="Cambria Math"/>
                      </a:rPr>
                      <m:t>−</m:t>
                    </m:r>
                    <m:r>
                      <a:rPr lang="en-US" i="1">
                        <a:latin typeface="Cambria Math"/>
                      </a:rPr>
                      <m:t>𝑚𝑜𝑛𝑒𝑦</m:t>
                    </m:r>
                    <m:r>
                      <a:rPr lang="en-US" i="1">
                        <a:latin typeface="Cambria Math"/>
                      </a:rPr>
                      <m:t> </m:t>
                    </m:r>
                    <m:r>
                      <a:rPr lang="en-US" i="1">
                        <a:latin typeface="Cambria Math"/>
                      </a:rPr>
                      <m:t>𝑎𝑙𝑙𝑜𝑐𝑎𝑡𝑒𝑑</m:t>
                    </m:r>
                    <m:r>
                      <a:rPr lang="en-US" i="1">
                        <a:latin typeface="Cambria Math"/>
                      </a:rPr>
                      <m:t> </m:t>
                    </m:r>
                    <m:r>
                      <a:rPr lang="en-US" i="1">
                        <a:latin typeface="Cambria Math"/>
                      </a:rPr>
                      <m:t>𝑡𝑜</m:t>
                    </m:r>
                    <m:r>
                      <a:rPr lang="en-US" i="1">
                        <a:latin typeface="Cambria Math"/>
                      </a:rPr>
                      <m:t> </m:t>
                    </m:r>
                    <m:r>
                      <a:rPr lang="en-US" i="1">
                        <a:latin typeface="Cambria Math"/>
                      </a:rPr>
                      <m:t>𝑒𝑎𝑐h</m:t>
                    </m:r>
                    <m:r>
                      <a:rPr lang="en-US" i="1">
                        <a:latin typeface="Cambria Math"/>
                      </a:rPr>
                      <m:t> </m:t>
                    </m:r>
                    <m:r>
                      <a:rPr lang="en-US" i="1">
                        <a:latin typeface="Cambria Math"/>
                      </a:rPr>
                      <m:t>𝑝𝑟𝑒𝑣𝑒𝑛𝑡𝑖𝑜𝑛</m:t>
                    </m:r>
                    <m:r>
                      <a:rPr lang="en-US" i="1">
                        <a:latin typeface="Cambria Math"/>
                      </a:rPr>
                      <m:t> </m:t>
                    </m:r>
                    <m:r>
                      <a:rPr lang="en-US" i="1">
                        <a:latin typeface="Cambria Math"/>
                      </a:rPr>
                      <m:t>𝑚𝑒𝑡h𝑜𝑑</m:t>
                    </m:r>
                  </m:oMath>
                </a14:m>
                <a:r>
                  <a:rPr lang="en-US" dirty="0"/>
                  <a:t> </a:t>
                </a:r>
              </a:p>
              <a:p>
                <a:r>
                  <a:rPr lang="en-US" b="1" dirty="0"/>
                  <a:t>Other Variables:</a:t>
                </a:r>
                <a:endParaRPr lang="en-US" dirty="0"/>
              </a:p>
              <a:p>
                <a14:m>
                  <m:oMath xmlns:m="http://schemas.openxmlformats.org/officeDocument/2006/math">
                    <m:sSub>
                      <m:sSubPr>
                        <m:ctrlPr>
                          <a:rPr lang="en-US" i="1">
                            <a:latin typeface="Cambria Math"/>
                          </a:rPr>
                        </m:ctrlPr>
                      </m:sSubPr>
                      <m:e>
                        <m:r>
                          <a:rPr lang="en-US" i="1">
                            <a:latin typeface="Cambria Math"/>
                          </a:rPr>
                          <m:t>𝑌</m:t>
                        </m:r>
                      </m:e>
                      <m:sub>
                        <m:r>
                          <a:rPr lang="en-US" i="1">
                            <a:latin typeface="Cambria Math"/>
                          </a:rPr>
                          <m:t>𝑖</m:t>
                        </m:r>
                      </m:sub>
                    </m:sSub>
                    <m:r>
                      <a:rPr lang="en-US" i="1">
                        <a:latin typeface="Cambria Math"/>
                      </a:rPr>
                      <m:t> , </m:t>
                    </m:r>
                    <m:r>
                      <a:rPr lang="en-US" i="1">
                        <a:latin typeface="Cambria Math"/>
                      </a:rPr>
                      <m:t>𝑖</m:t>
                    </m:r>
                    <m:r>
                      <a:rPr lang="en-US" i="1">
                        <a:latin typeface="Cambria Math"/>
                      </a:rPr>
                      <m:t>∈</m:t>
                    </m:r>
                    <m:d>
                      <m:dPr>
                        <m:begChr m:val="{"/>
                        <m:ctrlPr>
                          <a:rPr lang="en-US" i="1">
                            <a:latin typeface="Cambria Math"/>
                          </a:rPr>
                        </m:ctrlPr>
                      </m:dPr>
                      <m:e>
                        <m:r>
                          <a:rPr lang="en-US" i="1">
                            <a:latin typeface="Cambria Math"/>
                          </a:rPr>
                          <m:t>1,2,...,17</m:t>
                        </m:r>
                      </m:e>
                    </m:d>
                    <m:r>
                      <a:rPr lang="en-US" i="1">
                        <a:latin typeface="Cambria Math"/>
                      </a:rPr>
                      <m:t>−</m:t>
                    </m:r>
                    <m:r>
                      <a:rPr lang="en-US" i="1">
                        <a:latin typeface="Cambria Math"/>
                      </a:rPr>
                      <m:t>𝑐𝑜𝑠𝑡</m:t>
                    </m:r>
                    <m:r>
                      <a:rPr lang="en-US" i="1">
                        <a:latin typeface="Cambria Math"/>
                      </a:rPr>
                      <m:t> </m:t>
                    </m:r>
                    <m:r>
                      <a:rPr lang="en-US" i="1">
                        <a:latin typeface="Cambria Math"/>
                      </a:rPr>
                      <m:t>𝑝𝑒𝑟</m:t>
                    </m:r>
                    <m:r>
                      <a:rPr lang="en-US" i="1">
                        <a:latin typeface="Cambria Math"/>
                      </a:rPr>
                      <m:t> </m:t>
                    </m:r>
                    <m:r>
                      <a:rPr lang="en-US" i="1">
                        <a:latin typeface="Cambria Math"/>
                      </a:rPr>
                      <m:t>𝑦𝑒𝑎𝑟</m:t>
                    </m:r>
                    <m:r>
                      <a:rPr lang="en-US" i="1">
                        <a:latin typeface="Cambria Math"/>
                      </a:rPr>
                      <m:t> </m:t>
                    </m:r>
                    <m:r>
                      <a:rPr lang="en-US" b="0" i="1" smtClean="0">
                        <a:latin typeface="Cambria Math"/>
                      </a:rPr>
                      <m:t>𝑝𝑒𝑟</m:t>
                    </m:r>
                    <m:r>
                      <a:rPr lang="en-US" b="0" i="1" smtClean="0">
                        <a:latin typeface="Cambria Math"/>
                      </a:rPr>
                      <m:t> </m:t>
                    </m:r>
                    <m:r>
                      <a:rPr lang="en-US" b="0" i="1" smtClean="0">
                        <a:latin typeface="Cambria Math"/>
                      </a:rPr>
                      <m:t>𝑎𝑐𝑟𝑒</m:t>
                    </m:r>
                    <m:r>
                      <a:rPr lang="en-US" b="0" i="1" smtClean="0">
                        <a:latin typeface="Cambria Math"/>
                      </a:rPr>
                      <m:t> </m:t>
                    </m:r>
                    <m:r>
                      <a:rPr lang="en-US" i="1">
                        <a:latin typeface="Cambria Math"/>
                      </a:rPr>
                      <m:t>𝑝𝑒𝑟</m:t>
                    </m:r>
                    <m:r>
                      <a:rPr lang="en-US" i="1">
                        <a:latin typeface="Cambria Math"/>
                      </a:rPr>
                      <m:t> </m:t>
                    </m:r>
                    <m:r>
                      <a:rPr lang="en-US" i="1">
                        <a:latin typeface="Cambria Math"/>
                      </a:rPr>
                      <m:t>𝑎𝑝𝑝𝑙𝑖𝑐𝑎𝑡𝑖𝑜𝑛</m:t>
                    </m:r>
                    <m:r>
                      <a:rPr lang="en-US" i="1">
                        <a:latin typeface="Cambria Math"/>
                      </a:rPr>
                      <m:t> </m:t>
                    </m:r>
                    <m:r>
                      <a:rPr lang="en-US" i="1">
                        <a:latin typeface="Cambria Math"/>
                      </a:rPr>
                      <m:t>𝑚𝑒𝑡h𝑜𝑑</m:t>
                    </m:r>
                  </m:oMath>
                </a14:m>
                <a:endParaRPr lang="en-US" dirty="0"/>
              </a:p>
              <a:p>
                <a14:m>
                  <m:oMath xmlns:m="http://schemas.openxmlformats.org/officeDocument/2006/math">
                    <m:sSub>
                      <m:sSubPr>
                        <m:ctrlPr>
                          <a:rPr lang="en-US" i="1">
                            <a:latin typeface="Cambria Math"/>
                          </a:rPr>
                        </m:ctrlPr>
                      </m:sSubPr>
                      <m:e>
                        <m:r>
                          <a:rPr lang="en-US" i="1">
                            <a:latin typeface="Cambria Math"/>
                          </a:rPr>
                          <m:t>𝑍</m:t>
                        </m:r>
                      </m:e>
                      <m:sub>
                        <m:r>
                          <a:rPr lang="en-US" i="1">
                            <a:latin typeface="Cambria Math"/>
                          </a:rPr>
                          <m:t>𝑖</m:t>
                        </m:r>
                      </m:sub>
                    </m:sSub>
                    <m:r>
                      <a:rPr lang="en-US" i="1">
                        <a:latin typeface="Cambria Math"/>
                      </a:rPr>
                      <m:t> , </m:t>
                    </m:r>
                    <m:r>
                      <a:rPr lang="en-US" i="1">
                        <a:latin typeface="Cambria Math"/>
                      </a:rPr>
                      <m:t>𝑖</m:t>
                    </m:r>
                    <m:r>
                      <a:rPr lang="en-US" i="1">
                        <a:latin typeface="Cambria Math"/>
                      </a:rPr>
                      <m:t>∈</m:t>
                    </m:r>
                    <m:d>
                      <m:dPr>
                        <m:begChr m:val="{"/>
                        <m:ctrlPr>
                          <a:rPr lang="en-US" i="1">
                            <a:latin typeface="Cambria Math"/>
                          </a:rPr>
                        </m:ctrlPr>
                      </m:dPr>
                      <m:e>
                        <m:r>
                          <a:rPr lang="en-US" i="1">
                            <a:latin typeface="Cambria Math"/>
                          </a:rPr>
                          <m:t>1,2,...,17</m:t>
                        </m:r>
                      </m:e>
                    </m:d>
                    <m:r>
                      <a:rPr lang="en-US" i="1">
                        <a:latin typeface="Cambria Math"/>
                      </a:rPr>
                      <m:t>−</m:t>
                    </m:r>
                    <m:r>
                      <a:rPr lang="en-US" i="1">
                        <a:latin typeface="Cambria Math"/>
                      </a:rPr>
                      <m:t>𝑒𝑓𝑓𝑒𝑐𝑡𝑖𝑣𝑒𝑛𝑒𝑠𝑠</m:t>
                    </m:r>
                    <m:r>
                      <a:rPr lang="en-US" i="1">
                        <a:latin typeface="Cambria Math"/>
                      </a:rPr>
                      <m:t> </m:t>
                    </m:r>
                    <m:r>
                      <a:rPr lang="en-US" i="1">
                        <a:latin typeface="Cambria Math"/>
                      </a:rPr>
                      <m:t>𝑝𝑒𝑟</m:t>
                    </m:r>
                    <m:r>
                      <a:rPr lang="en-US" i="1">
                        <a:latin typeface="Cambria Math"/>
                      </a:rPr>
                      <m:t> </m:t>
                    </m:r>
                    <m:r>
                      <a:rPr lang="en-US" i="1">
                        <a:latin typeface="Cambria Math"/>
                      </a:rPr>
                      <m:t>𝑎𝑝𝑝𝑙𝑖𝑐𝑎𝑡𝑖𝑜𝑛</m:t>
                    </m:r>
                    <m:r>
                      <a:rPr lang="en-US" i="1">
                        <a:latin typeface="Cambria Math"/>
                      </a:rPr>
                      <m:t> </m:t>
                    </m:r>
                    <m:r>
                      <a:rPr lang="en-US" i="1">
                        <a:latin typeface="Cambria Math"/>
                      </a:rPr>
                      <m:t>𝑚𝑒𝑡h𝑜𝑑</m:t>
                    </m:r>
                  </m:oMath>
                </a14:m>
                <a:endParaRPr lang="en-US" dirty="0"/>
              </a:p>
              <a:p>
                <a14:m>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𝑖</m:t>
                        </m:r>
                      </m:sub>
                    </m:sSub>
                    <m:r>
                      <a:rPr lang="en-US" i="1">
                        <a:latin typeface="Cambria Math"/>
                      </a:rPr>
                      <m:t> , </m:t>
                    </m:r>
                    <m:r>
                      <a:rPr lang="en-US" i="1">
                        <a:latin typeface="Cambria Math"/>
                      </a:rPr>
                      <m:t>𝑖</m:t>
                    </m:r>
                    <m:r>
                      <a:rPr lang="en-US" i="1">
                        <a:latin typeface="Cambria Math"/>
                      </a:rPr>
                      <m:t>∈</m:t>
                    </m:r>
                    <m:d>
                      <m:dPr>
                        <m:begChr m:val="{"/>
                        <m:ctrlPr>
                          <a:rPr lang="en-US" i="1">
                            <a:latin typeface="Cambria Math"/>
                          </a:rPr>
                        </m:ctrlPr>
                      </m:dPr>
                      <m:e>
                        <m:r>
                          <a:rPr lang="en-US" i="1">
                            <a:latin typeface="Cambria Math"/>
                          </a:rPr>
                          <m:t>1,2,...,17</m:t>
                        </m:r>
                      </m:e>
                    </m:d>
                    <m:r>
                      <a:rPr lang="en-US" i="1">
                        <a:latin typeface="Cambria Math"/>
                      </a:rPr>
                      <m:t>−</m:t>
                    </m:r>
                    <m:r>
                      <a:rPr lang="en-US" i="1">
                        <a:latin typeface="Cambria Math"/>
                      </a:rPr>
                      <m:t>𝑤𝑒𝑖𝑔h𝑡𝑠</m:t>
                    </m:r>
                    <m:r>
                      <a:rPr lang="en-US" i="1">
                        <a:latin typeface="Cambria Math"/>
                      </a:rPr>
                      <m:t> </m:t>
                    </m:r>
                    <m:r>
                      <a:rPr lang="en-US" i="1">
                        <a:latin typeface="Cambria Math"/>
                      </a:rPr>
                      <m:t>𝑜𝑓</m:t>
                    </m:r>
                    <m:r>
                      <a:rPr lang="en-US" i="1">
                        <a:latin typeface="Cambria Math"/>
                      </a:rPr>
                      <m:t> </m:t>
                    </m:r>
                    <m:r>
                      <a:rPr lang="en-US" i="1">
                        <a:latin typeface="Cambria Math"/>
                      </a:rPr>
                      <m:t>𝑒𝑛𝑣𝑖𝑟𝑜𝑛𝑚𝑒𝑛𝑡𝑎𝑙</m:t>
                    </m:r>
                    <m:r>
                      <a:rPr lang="en-US" i="1">
                        <a:latin typeface="Cambria Math"/>
                      </a:rPr>
                      <m:t> </m:t>
                    </m:r>
                    <m:r>
                      <a:rPr lang="en-US" i="1">
                        <a:latin typeface="Cambria Math"/>
                      </a:rPr>
                      <m:t>𝑖𝑚𝑝𝑎𝑐𝑡</m:t>
                    </m:r>
                    <m:r>
                      <a:rPr lang="en-US" i="1">
                        <a:latin typeface="Cambria Math"/>
                      </a:rPr>
                      <m:t> </m:t>
                    </m:r>
                    <m:r>
                      <a:rPr lang="en-US" i="1">
                        <a:latin typeface="Cambria Math"/>
                      </a:rPr>
                      <m:t>𝑝𝑒𝑟</m:t>
                    </m:r>
                    <m:r>
                      <a:rPr lang="en-US" i="1">
                        <a:latin typeface="Cambria Math"/>
                      </a:rPr>
                      <m:t> </m:t>
                    </m:r>
                    <m:r>
                      <a:rPr lang="en-US" i="1">
                        <a:latin typeface="Cambria Math"/>
                      </a:rPr>
                      <m:t>𝑎𝑝𝑝𝑙𝑖𝑐𝑎𝑡𝑖𝑜𝑛</m:t>
                    </m:r>
                    <m:r>
                      <a:rPr lang="en-US" i="1">
                        <a:latin typeface="Cambria Math"/>
                      </a:rPr>
                      <m:t> </m:t>
                    </m:r>
                    <m:r>
                      <a:rPr lang="en-US" i="1">
                        <a:latin typeface="Cambria Math"/>
                      </a:rPr>
                      <m:t>𝑚𝑒𝑡h𝑜𝑑</m:t>
                    </m:r>
                    <m:r>
                      <a:rPr lang="en-US" i="1">
                        <a:latin typeface="Cambria Math"/>
                      </a:rPr>
                      <m:t> (</m:t>
                    </m:r>
                    <m:r>
                      <a:rPr lang="en-US" i="1">
                        <a:latin typeface="Cambria Math"/>
                      </a:rPr>
                      <m:t>𝑠𝑐𝑎𝑙𝑒𝑑</m:t>
                    </m:r>
                    <m:r>
                      <a:rPr lang="en-US" i="1">
                        <a:latin typeface="Cambria Math"/>
                      </a:rPr>
                      <m:t> 0−1)</m:t>
                    </m:r>
                  </m:oMath>
                </a14:m>
                <a:endParaRPr lang="en-US" dirty="0"/>
              </a:p>
              <a:p>
                <a14:m>
                  <m:oMath xmlns:m="http://schemas.openxmlformats.org/officeDocument/2006/math">
                    <m:sSub>
                      <m:sSubPr>
                        <m:ctrlPr>
                          <a:rPr lang="en-US" i="1">
                            <a:latin typeface="Cambria Math"/>
                          </a:rPr>
                        </m:ctrlPr>
                      </m:sSubPr>
                      <m:e>
                        <m:r>
                          <a:rPr lang="en-US" i="1">
                            <a:latin typeface="Cambria Math"/>
                          </a:rPr>
                          <m:t>𝑀</m:t>
                        </m:r>
                      </m:e>
                      <m:sub>
                        <m:r>
                          <a:rPr lang="en-US" i="1">
                            <a:latin typeface="Cambria Math"/>
                          </a:rPr>
                          <m:t>𝑖</m:t>
                        </m:r>
                      </m:sub>
                    </m:sSub>
                    <m:r>
                      <a:rPr lang="en-US" i="1">
                        <a:latin typeface="Cambria Math"/>
                      </a:rPr>
                      <m:t> , </m:t>
                    </m:r>
                    <m:r>
                      <a:rPr lang="en-US" i="1">
                        <a:latin typeface="Cambria Math"/>
                      </a:rPr>
                      <m:t>𝑖</m:t>
                    </m:r>
                    <m:r>
                      <a:rPr lang="en-US" i="1">
                        <a:latin typeface="Cambria Math"/>
                      </a:rPr>
                      <m:t>∈</m:t>
                    </m:r>
                    <m:d>
                      <m:dPr>
                        <m:begChr m:val="{"/>
                        <m:ctrlPr>
                          <a:rPr lang="en-US" i="1">
                            <a:latin typeface="Cambria Math"/>
                          </a:rPr>
                        </m:ctrlPr>
                      </m:dPr>
                      <m:e>
                        <m:r>
                          <a:rPr lang="en-US" i="1">
                            <a:latin typeface="Cambria Math"/>
                          </a:rPr>
                          <m:t>1,2,...,17</m:t>
                        </m:r>
                      </m:e>
                    </m:d>
                    <m:r>
                      <a:rPr lang="en-US" i="1">
                        <a:latin typeface="Cambria Math"/>
                      </a:rPr>
                      <m:t>−</m:t>
                    </m:r>
                    <m:r>
                      <a:rPr lang="en-US" i="1">
                        <a:latin typeface="Cambria Math"/>
                      </a:rPr>
                      <m:t>𝑖𝑛𝑑𝑖𝑐𝑎𝑡𝑜𝑟</m:t>
                    </m:r>
                    <m:r>
                      <a:rPr lang="en-US" i="1">
                        <a:latin typeface="Cambria Math"/>
                      </a:rPr>
                      <m:t> </m:t>
                    </m:r>
                    <m:r>
                      <a:rPr lang="en-US" i="1">
                        <a:latin typeface="Cambria Math"/>
                      </a:rPr>
                      <m:t>𝑖𝑓</m:t>
                    </m:r>
                    <m:r>
                      <a:rPr lang="en-US" i="1">
                        <a:latin typeface="Cambria Math"/>
                      </a:rPr>
                      <m:t> </m:t>
                    </m:r>
                    <m:r>
                      <a:rPr lang="en-US" i="1">
                        <a:latin typeface="Cambria Math"/>
                      </a:rPr>
                      <m:t>𝑚𝑒𝑡h𝑜𝑑</m:t>
                    </m:r>
                    <m:r>
                      <a:rPr lang="en-US" i="1">
                        <a:latin typeface="Cambria Math"/>
                      </a:rPr>
                      <m:t> </m:t>
                    </m:r>
                    <m:r>
                      <a:rPr lang="en-US" i="1">
                        <a:latin typeface="Cambria Math"/>
                      </a:rPr>
                      <m:t>𝑖𝑠</m:t>
                    </m:r>
                    <m:r>
                      <a:rPr lang="en-US" i="1">
                        <a:latin typeface="Cambria Math"/>
                      </a:rPr>
                      <m:t> </m:t>
                    </m:r>
                    <m:r>
                      <a:rPr lang="en-US" i="1">
                        <a:latin typeface="Cambria Math"/>
                      </a:rPr>
                      <m:t>𝑠𝑒𝑙𝑒𝑐𝑡𝑒𝑑</m:t>
                    </m:r>
                  </m:oMath>
                </a14:m>
                <a:endParaRPr lang="en-US" dirty="0"/>
              </a:p>
              <a:p>
                <a:r>
                  <a:rPr lang="en-US" b="1" dirty="0"/>
                  <a:t>Objective function:</a:t>
                </a:r>
                <a:endParaRPr lang="en-US" dirty="0"/>
              </a:p>
              <a:p>
                <a14:m>
                  <m:oMath xmlns:m="http://schemas.openxmlformats.org/officeDocument/2006/math">
                    <m:r>
                      <a:rPr lang="en-US" b="1" i="1">
                        <a:latin typeface="Cambria Math"/>
                      </a:rPr>
                      <m:t>𝐌𝐀𝐗</m:t>
                    </m:r>
                    <m:r>
                      <a:rPr lang="en-US" b="1">
                        <a:latin typeface="Cambria Math"/>
                      </a:rPr>
                      <m:t>:</m:t>
                    </m:r>
                    <m:nary>
                      <m:naryPr>
                        <m:chr m:val="∑"/>
                        <m:limLoc m:val="undOvr"/>
                        <m:ctrlPr>
                          <a:rPr lang="en-US" i="1">
                            <a:latin typeface="Cambria Math"/>
                          </a:rPr>
                        </m:ctrlPr>
                      </m:naryPr>
                      <m:sub>
                        <m:r>
                          <a:rPr lang="en-US" i="1">
                            <a:latin typeface="Cambria Math"/>
                          </a:rPr>
                          <m:t>𝑖</m:t>
                        </m:r>
                        <m:r>
                          <a:rPr lang="en-US" i="1">
                            <a:latin typeface="Cambria Math"/>
                          </a:rPr>
                          <m:t>=1</m:t>
                        </m:r>
                      </m:sub>
                      <m:sup>
                        <m:r>
                          <a:rPr lang="en-US" i="1">
                            <a:latin typeface="Cambria Math"/>
                          </a:rPr>
                          <m:t>17</m:t>
                        </m:r>
                      </m:sup>
                      <m:e>
                        <m:sSub>
                          <m:sSubPr>
                            <m:ctrlPr>
                              <a:rPr lang="en-US" i="1">
                                <a:latin typeface="Cambria Math"/>
                              </a:rPr>
                            </m:ctrlPr>
                          </m:sSubPr>
                          <m:e>
                            <m:r>
                              <a:rPr lang="en-US" i="1">
                                <a:latin typeface="Cambria Math"/>
                              </a:rPr>
                              <m:t>𝐸</m:t>
                            </m:r>
                          </m:e>
                          <m:sub>
                            <m:r>
                              <a:rPr lang="en-US" i="1">
                                <a:latin typeface="Cambria Math"/>
                              </a:rPr>
                              <m:t>𝑖</m:t>
                            </m:r>
                          </m:sub>
                        </m:sSub>
                        <m:sSub>
                          <m:sSubPr>
                            <m:ctrlPr>
                              <a:rPr lang="en-US" i="1">
                                <a:latin typeface="Cambria Math"/>
                              </a:rPr>
                            </m:ctrlPr>
                          </m:sSubPr>
                          <m:e>
                            <m:r>
                              <a:rPr lang="en-US" i="1">
                                <a:latin typeface="Cambria Math"/>
                              </a:rPr>
                              <m:t>𝑍</m:t>
                            </m:r>
                          </m:e>
                          <m:sub>
                            <m:r>
                              <a:rPr lang="en-US" i="1">
                                <a:latin typeface="Cambria Math"/>
                              </a:rPr>
                              <m:t>𝑖</m:t>
                            </m:r>
                          </m:sub>
                        </m:sSub>
                        <m:r>
                          <a:rPr lang="en-US" i="1">
                            <a:latin typeface="Cambria Math"/>
                          </a:rPr>
                          <m:t>𝑓𝑙𝑜𝑜𝑟</m:t>
                        </m:r>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𝑋</m:t>
                                </m:r>
                              </m:e>
                              <m:sub>
                                <m:r>
                                  <a:rPr lang="en-US" i="1">
                                    <a:latin typeface="Cambria Math"/>
                                  </a:rPr>
                                  <m:t>𝑖</m:t>
                                </m:r>
                              </m:sub>
                            </m:sSub>
                          </m:num>
                          <m:den>
                            <m:sSub>
                              <m:sSubPr>
                                <m:ctrlPr>
                                  <a:rPr lang="en-US" i="1">
                                    <a:latin typeface="Cambria Math"/>
                                  </a:rPr>
                                </m:ctrlPr>
                              </m:sSubPr>
                              <m:e>
                                <m:r>
                                  <a:rPr lang="en-US" i="1">
                                    <a:latin typeface="Cambria Math"/>
                                  </a:rPr>
                                  <m:t>𝑌</m:t>
                                </m:r>
                              </m:e>
                              <m:sub>
                                <m:r>
                                  <a:rPr lang="en-US" i="1">
                                    <a:latin typeface="Cambria Math"/>
                                  </a:rPr>
                                  <m:t>𝑖</m:t>
                                </m:r>
                              </m:sub>
                            </m:sSub>
                          </m:den>
                        </m:f>
                        <m:r>
                          <a:rPr lang="en-US" i="1">
                            <a:latin typeface="Cambria Math"/>
                          </a:rPr>
                          <m:t>)</m:t>
                        </m:r>
                      </m:e>
                    </m:nary>
                  </m:oMath>
                </a14:m>
                <a:endParaRPr lang="en-US" dirty="0"/>
              </a:p>
              <a:p>
                <a:r>
                  <a:rPr lang="en-US" b="1" dirty="0"/>
                  <a:t>Subject to:</a:t>
                </a:r>
                <a:endParaRPr lang="en-US" dirty="0"/>
              </a:p>
              <a:p>
                <a14:m>
                  <m:oMath xmlns:m="http://schemas.openxmlformats.org/officeDocument/2006/math">
                    <m:sSub>
                      <m:sSubPr>
                        <m:ctrlPr>
                          <a:rPr lang="en-US" i="1">
                            <a:latin typeface="Cambria Math"/>
                          </a:rPr>
                        </m:ctrlPr>
                      </m:sSubPr>
                      <m:e>
                        <m:r>
                          <a:rPr lang="en-US" i="1">
                            <a:latin typeface="Cambria Math"/>
                          </a:rPr>
                          <m:t>𝑀</m:t>
                        </m:r>
                      </m:e>
                      <m:sub>
                        <m:r>
                          <a:rPr lang="en-US" i="1">
                            <a:latin typeface="Cambria Math"/>
                          </a:rPr>
                          <m:t>𝑖</m:t>
                        </m:r>
                      </m:sub>
                    </m:sSub>
                    <m:r>
                      <a:rPr lang="en-US" i="1">
                        <a:latin typeface="Cambria Math"/>
                      </a:rPr>
                      <m:t> , </m:t>
                    </m:r>
                    <m:r>
                      <a:rPr lang="en-US" i="1">
                        <a:latin typeface="Cambria Math"/>
                      </a:rPr>
                      <m:t>𝑖</m:t>
                    </m:r>
                    <m:r>
                      <a:rPr lang="en-US" i="1">
                        <a:latin typeface="Cambria Math"/>
                      </a:rPr>
                      <m:t>∈</m:t>
                    </m:r>
                    <m:d>
                      <m:dPr>
                        <m:begChr m:val="{"/>
                        <m:ctrlPr>
                          <a:rPr lang="en-US" i="1">
                            <a:latin typeface="Cambria Math"/>
                          </a:rPr>
                        </m:ctrlPr>
                      </m:dPr>
                      <m:e>
                        <m:r>
                          <a:rPr lang="en-US" i="1">
                            <a:latin typeface="Cambria Math"/>
                          </a:rPr>
                          <m:t>1,2,...,17</m:t>
                        </m:r>
                      </m:e>
                    </m:d>
                  </m:oMath>
                </a14:m>
                <a:r>
                  <a:rPr lang="en-US" dirty="0"/>
                  <a:t> : Binary</a:t>
                </a:r>
              </a:p>
              <a:p>
                <a14:m>
                  <m:oMath xmlns:m="http://schemas.openxmlformats.org/officeDocument/2006/math">
                    <m:nary>
                      <m:naryPr>
                        <m:chr m:val="∑"/>
                        <m:limLoc m:val="undOvr"/>
                        <m:ctrlPr>
                          <a:rPr lang="en-US" i="1">
                            <a:latin typeface="Cambria Math"/>
                          </a:rPr>
                        </m:ctrlPr>
                      </m:naryPr>
                      <m:sub>
                        <m:r>
                          <a:rPr lang="en-US" i="1">
                            <a:latin typeface="Cambria Math"/>
                          </a:rPr>
                          <m:t>𝑖</m:t>
                        </m:r>
                        <m:r>
                          <a:rPr lang="en-US" i="1">
                            <a:latin typeface="Cambria Math"/>
                          </a:rPr>
                          <m:t>=1</m:t>
                        </m:r>
                      </m:sub>
                      <m:sup>
                        <m:r>
                          <a:rPr lang="en-US" i="1">
                            <a:latin typeface="Cambria Math"/>
                          </a:rPr>
                          <m:t>17</m:t>
                        </m:r>
                      </m:sup>
                      <m:e>
                        <m:sSub>
                          <m:sSubPr>
                            <m:ctrlPr>
                              <a:rPr lang="en-US" i="1">
                                <a:latin typeface="Cambria Math"/>
                              </a:rPr>
                            </m:ctrlPr>
                          </m:sSubPr>
                          <m:e>
                            <m:r>
                              <a:rPr lang="en-US" i="1">
                                <a:latin typeface="Cambria Math"/>
                              </a:rPr>
                              <m:t>𝑀</m:t>
                            </m:r>
                          </m:e>
                          <m:sub>
                            <m:r>
                              <a:rPr lang="en-US" i="1">
                                <a:latin typeface="Cambria Math"/>
                              </a:rPr>
                              <m:t>𝑖</m:t>
                            </m:r>
                          </m:sub>
                        </m:sSub>
                        <m:r>
                          <a:rPr lang="en-US" i="1">
                            <a:latin typeface="Cambria Math"/>
                          </a:rPr>
                          <m:t>≥3</m:t>
                        </m:r>
                      </m:e>
                    </m:nary>
                  </m:oMath>
                </a14:m>
                <a:r>
                  <a:rPr lang="en-US" dirty="0"/>
                  <a:t> : Multiple methods must be selected</a:t>
                </a:r>
              </a:p>
              <a:p>
                <a14:m>
                  <m:oMath xmlns:m="http://schemas.openxmlformats.org/officeDocument/2006/math">
                    <m:sSub>
                      <m:sSubPr>
                        <m:ctrlPr>
                          <a:rPr lang="en-US" i="1">
                            <a:latin typeface="Cambria Math"/>
                          </a:rPr>
                        </m:ctrlPr>
                      </m:sSubPr>
                      <m:e>
                        <m:r>
                          <a:rPr lang="en-US" i="1">
                            <a:latin typeface="Cambria Math"/>
                          </a:rPr>
                          <m:t>𝑋</m:t>
                        </m:r>
                      </m:e>
                      <m:sub>
                        <m:r>
                          <a:rPr lang="en-US" i="1">
                            <a:latin typeface="Cambria Math"/>
                          </a:rPr>
                          <m:t>𝑖</m:t>
                        </m:r>
                      </m:sub>
                    </m:sSub>
                    <m:r>
                      <a:rPr lang="en-US" i="1">
                        <a:latin typeface="Cambria Math"/>
                      </a:rPr>
                      <m:t>,</m:t>
                    </m:r>
                    <m:sSub>
                      <m:sSubPr>
                        <m:ctrlPr>
                          <a:rPr lang="en-US" i="1">
                            <a:latin typeface="Cambria Math"/>
                          </a:rPr>
                        </m:ctrlPr>
                      </m:sSubPr>
                      <m:e>
                        <m:r>
                          <a:rPr lang="en-US" i="1">
                            <a:latin typeface="Cambria Math"/>
                          </a:rPr>
                          <m:t>𝐸</m:t>
                        </m:r>
                      </m:e>
                      <m:sub>
                        <m:r>
                          <a:rPr lang="en-US" i="1">
                            <a:latin typeface="Cambria Math"/>
                          </a:rPr>
                          <m:t>𝑖</m:t>
                        </m:r>
                      </m:sub>
                    </m:sSub>
                    <m:r>
                      <a:rPr lang="en-US" i="1">
                        <a:latin typeface="Cambria Math"/>
                      </a:rPr>
                      <m:t>,</m:t>
                    </m:r>
                    <m:sSub>
                      <m:sSubPr>
                        <m:ctrlPr>
                          <a:rPr lang="en-US" i="1">
                            <a:latin typeface="Cambria Math"/>
                          </a:rPr>
                        </m:ctrlPr>
                      </m:sSubPr>
                      <m:e>
                        <m:r>
                          <a:rPr lang="en-US" i="1">
                            <a:latin typeface="Cambria Math"/>
                          </a:rPr>
                          <m:t>𝑌</m:t>
                        </m:r>
                      </m:e>
                      <m:sub>
                        <m:r>
                          <a:rPr lang="en-US" i="1">
                            <a:latin typeface="Cambria Math"/>
                          </a:rPr>
                          <m:t>𝑖</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𝑖</m:t>
                        </m:r>
                      </m:sub>
                    </m:sSub>
                    <m:r>
                      <a:rPr lang="en-US" i="1">
                        <a:latin typeface="Cambria Math"/>
                      </a:rPr>
                      <m:t>≥0 </m:t>
                    </m:r>
                  </m:oMath>
                </a14:m>
                <a:r>
                  <a:rPr lang="en-US" dirty="0"/>
                  <a:t>:Non-negativity</a:t>
                </a:r>
              </a:p>
              <a:p>
                <a14:m>
                  <m:oMath xmlns:m="http://schemas.openxmlformats.org/officeDocument/2006/math">
                    <m:r>
                      <a:rPr lang="en-US" b="0" i="1" smtClean="0">
                        <a:latin typeface="Cambria Math"/>
                      </a:rPr>
                      <m:t>0</m:t>
                    </m:r>
                    <m:r>
                      <a:rPr lang="en-US" i="1">
                        <a:latin typeface="Cambria Math"/>
                      </a:rPr>
                      <m:t>≤ </m:t>
                    </m:r>
                    <m:nary>
                      <m:naryPr>
                        <m:chr m:val="∑"/>
                        <m:limLoc m:val="undOvr"/>
                        <m:ctrlPr>
                          <a:rPr lang="en-US" i="1">
                            <a:latin typeface="Cambria Math"/>
                          </a:rPr>
                        </m:ctrlPr>
                      </m:naryPr>
                      <m:sub>
                        <m:r>
                          <a:rPr lang="en-US" i="1">
                            <a:latin typeface="Cambria Math"/>
                          </a:rPr>
                          <m:t>𝑖</m:t>
                        </m:r>
                        <m:r>
                          <a:rPr lang="en-US" i="1">
                            <a:latin typeface="Cambria Math"/>
                          </a:rPr>
                          <m:t>=1</m:t>
                        </m:r>
                      </m:sub>
                      <m:sup>
                        <m:r>
                          <a:rPr lang="en-US" i="1">
                            <a:latin typeface="Cambria Math"/>
                          </a:rPr>
                          <m:t>17</m:t>
                        </m:r>
                      </m:sup>
                      <m:e>
                        <m:r>
                          <a:rPr lang="en-US" i="1">
                            <a:latin typeface="Cambria Math"/>
                          </a:rPr>
                          <m:t>𝑓𝑙𝑜𝑜𝑟</m:t>
                        </m:r>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𝑋</m:t>
                                </m:r>
                              </m:e>
                              <m:sub>
                                <m:r>
                                  <a:rPr lang="en-US" i="1">
                                    <a:latin typeface="Cambria Math"/>
                                  </a:rPr>
                                  <m:t>𝑖</m:t>
                                </m:r>
                              </m:sub>
                            </m:sSub>
                          </m:num>
                          <m:den>
                            <m:sSub>
                              <m:sSubPr>
                                <m:ctrlPr>
                                  <a:rPr lang="en-US" i="1">
                                    <a:latin typeface="Cambria Math"/>
                                  </a:rPr>
                                </m:ctrlPr>
                              </m:sSubPr>
                              <m:e>
                                <m:r>
                                  <a:rPr lang="en-US" i="1">
                                    <a:latin typeface="Cambria Math"/>
                                  </a:rPr>
                                  <m:t>𝑌</m:t>
                                </m:r>
                              </m:e>
                              <m:sub>
                                <m:r>
                                  <a:rPr lang="en-US" i="1">
                                    <a:latin typeface="Cambria Math"/>
                                  </a:rPr>
                                  <m:t>𝑖</m:t>
                                </m:r>
                              </m:sub>
                            </m:sSub>
                          </m:den>
                        </m:f>
                        <m:r>
                          <a:rPr lang="en-US" i="1">
                            <a:latin typeface="Cambria Math"/>
                          </a:rPr>
                          <m:t>)</m:t>
                        </m:r>
                      </m:e>
                    </m:nary>
                    <m:r>
                      <a:rPr lang="en-US" i="1">
                        <a:latin typeface="Cambria Math"/>
                      </a:rPr>
                      <m:t>≤194897</m:t>
                    </m:r>
                  </m:oMath>
                </a14:m>
                <a:r>
                  <a:rPr lang="en-US" dirty="0"/>
                  <a:t> : Acreage covered cannot exceed available public land</a:t>
                </a:r>
              </a:p>
              <a:p>
                <a14:m>
                  <m:oMath xmlns:m="http://schemas.openxmlformats.org/officeDocument/2006/math">
                    <m:r>
                      <a:rPr lang="en-US" i="1">
                        <a:latin typeface="Cambria Math"/>
                      </a:rPr>
                      <m:t>.02</m:t>
                    </m:r>
                    <m:d>
                      <m:dPr>
                        <m:ctrlPr>
                          <a:rPr lang="en-US" i="1">
                            <a:latin typeface="Cambria Math"/>
                          </a:rPr>
                        </m:ctrlPr>
                      </m:dPr>
                      <m:e>
                        <m:r>
                          <a:rPr lang="en-US" i="1">
                            <a:latin typeface="Cambria Math"/>
                          </a:rPr>
                          <m:t>51337449</m:t>
                        </m:r>
                      </m:e>
                    </m:d>
                    <m:r>
                      <a:rPr lang="en-US" i="1">
                        <a:latin typeface="Cambria Math"/>
                      </a:rPr>
                      <m:t>≤</m:t>
                    </m:r>
                    <m:nary>
                      <m:naryPr>
                        <m:chr m:val="∑"/>
                        <m:limLoc m:val="undOvr"/>
                        <m:ctrlPr>
                          <a:rPr lang="en-US" i="1">
                            <a:latin typeface="Cambria Math"/>
                          </a:rPr>
                        </m:ctrlPr>
                      </m:naryPr>
                      <m:sub>
                        <m:r>
                          <a:rPr lang="en-US" i="1">
                            <a:latin typeface="Cambria Math"/>
                          </a:rPr>
                          <m:t>𝑖</m:t>
                        </m:r>
                        <m:r>
                          <a:rPr lang="en-US" i="1">
                            <a:latin typeface="Cambria Math"/>
                          </a:rPr>
                          <m:t>=1</m:t>
                        </m:r>
                      </m:sub>
                      <m:sup>
                        <m:r>
                          <a:rPr lang="en-US" i="1">
                            <a:latin typeface="Cambria Math"/>
                          </a:rPr>
                          <m:t>17</m:t>
                        </m:r>
                      </m:sup>
                      <m:e>
                        <m:sSub>
                          <m:sSubPr>
                            <m:ctrlPr>
                              <a:rPr lang="en-US" i="1">
                                <a:latin typeface="Cambria Math"/>
                              </a:rPr>
                            </m:ctrlPr>
                          </m:sSubPr>
                          <m:e>
                            <m:r>
                              <a:rPr lang="en-US" i="1">
                                <a:latin typeface="Cambria Math"/>
                              </a:rPr>
                              <m:t>𝑋</m:t>
                            </m:r>
                          </m:e>
                          <m:sub>
                            <m:r>
                              <a:rPr lang="en-US" i="1">
                                <a:latin typeface="Cambria Math"/>
                              </a:rPr>
                              <m:t>𝑖</m:t>
                            </m:r>
                          </m:sub>
                        </m:sSub>
                        <m:r>
                          <a:rPr lang="en-US" i="1">
                            <a:latin typeface="Cambria Math"/>
                          </a:rPr>
                          <m:t>≤.25(51337449)</m:t>
                        </m:r>
                      </m:e>
                    </m:nary>
                  </m:oMath>
                </a14:m>
                <a:r>
                  <a:rPr lang="en-US" dirty="0"/>
                  <a:t>: Available Funds to spend must be between 2 and 25% of the cost to treat cases for the year</a:t>
                </a:r>
              </a:p>
              <a:p>
                <a:endParaRPr lang="en-US" dirty="0"/>
              </a:p>
            </p:txBody>
          </p:sp>
        </mc:Choice>
        <mc:Fallback>
          <p:sp>
            <p:nvSpPr>
              <p:cNvPr id="3" name="Content Placeholder 2">
                <a:extLst>
                  <a:ext uri="{FF2B5EF4-FFF2-40B4-BE49-F238E27FC236}">
                    <a16:creationId xmlns:a16="http://schemas.microsoft.com/office/drawing/2014/main" xmlns:a14="http://schemas.microsoft.com/office/drawing/2010/main" xmlns="" id="{11083559-8AA3-0B4E-A232-696FBC29D03F}"/>
                  </a:ext>
                </a:extLst>
              </p:cNvPr>
              <p:cNvSpPr>
                <a:spLocks noGrp="1" noRot="1" noChangeAspect="1" noMove="1" noResize="1" noEditPoints="1" noAdjustHandles="1" noChangeArrowheads="1" noChangeShapeType="1" noTextEdit="1"/>
              </p:cNvSpPr>
              <p:nvPr>
                <p:ph idx="1"/>
              </p:nvPr>
            </p:nvSpPr>
            <p:spPr>
              <a:blipFill rotWithShape="1">
                <a:blip r:embed="rId2"/>
                <a:stretch>
                  <a:fillRect l="-58" t="-1261" b="-10924"/>
                </a:stretch>
              </a:blipFill>
            </p:spPr>
            <p:txBody>
              <a:bodyPr/>
              <a:lstStyle/>
              <a:p>
                <a:r>
                  <a:rPr lang="en-US">
                    <a:noFill/>
                  </a:rPr>
                  <a:t> </a:t>
                </a:r>
              </a:p>
            </p:txBody>
          </p:sp>
        </mc:Fallback>
      </mc:AlternateContent>
    </p:spTree>
    <p:extLst>
      <p:ext uri="{BB962C8B-B14F-4D97-AF65-F5344CB8AC3E}">
        <p14:creationId xmlns:p14="http://schemas.microsoft.com/office/powerpoint/2010/main" val="4209788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58508074-2D4A-E444-A146-62932098D20F}"/>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Model 3- Large Scale Application (cont.)</a:t>
            </a:r>
          </a:p>
        </p:txBody>
      </p:sp>
      <p:sp>
        <p:nvSpPr>
          <p:cNvPr id="3" name="Content Placeholder 2">
            <a:extLst>
              <a:ext uri="{FF2B5EF4-FFF2-40B4-BE49-F238E27FC236}">
                <a16:creationId xmlns:a16="http://schemas.microsoft.com/office/drawing/2014/main" xmlns="" id="{574FE9F0-6240-8A44-A38D-99F556D982B6}"/>
              </a:ext>
            </a:extLst>
          </p:cNvPr>
          <p:cNvSpPr>
            <a:spLocks noGrp="1"/>
          </p:cNvSpPr>
          <p:nvPr>
            <p:ph idx="1"/>
          </p:nvPr>
        </p:nvSpPr>
        <p:spPr>
          <a:xfrm>
            <a:off x="1179226" y="3092970"/>
            <a:ext cx="9833548" cy="2693976"/>
          </a:xfrm>
        </p:spPr>
        <p:txBody>
          <a:bodyPr>
            <a:normAutofit/>
          </a:bodyPr>
          <a:lstStyle/>
          <a:p>
            <a:r>
              <a:rPr lang="en-US" sz="2000">
                <a:solidFill>
                  <a:srgbClr val="000000"/>
                </a:solidFill>
              </a:rPr>
              <a:t>Took total Lyme treatment and spent 25% on prevention</a:t>
            </a:r>
          </a:p>
          <a:p>
            <a:r>
              <a:rPr lang="en-US" sz="2000">
                <a:solidFill>
                  <a:srgbClr val="000000"/>
                </a:solidFill>
              </a:rPr>
              <a:t>This reduced the total cost on prevention and treatment by about 61%</a:t>
            </a:r>
          </a:p>
          <a:p>
            <a:r>
              <a:rPr lang="en-US" sz="2000">
                <a:solidFill>
                  <a:srgbClr val="000000"/>
                </a:solidFill>
              </a:rPr>
              <a:t>The total average cases was brought down from 2061 to 280 per year</a:t>
            </a:r>
          </a:p>
          <a:p>
            <a:pPr marL="0" indent="0">
              <a:buNone/>
            </a:pPr>
            <a:endParaRPr lang="en-US" sz="2000">
              <a:solidFill>
                <a:srgbClr val="000000"/>
              </a:solidFill>
            </a:endParaRPr>
          </a:p>
        </p:txBody>
      </p:sp>
    </p:spTree>
    <p:extLst>
      <p:ext uri="{BB962C8B-B14F-4D97-AF65-F5344CB8AC3E}">
        <p14:creationId xmlns:p14="http://schemas.microsoft.com/office/powerpoint/2010/main" val="1831634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CF3C5BEF-FEAD-AA47-8C1B-EBC54AD45D5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Conclusion</a:t>
            </a:r>
          </a:p>
        </p:txBody>
      </p:sp>
      <p:sp>
        <p:nvSpPr>
          <p:cNvPr id="3" name="Content Placeholder 2">
            <a:extLst>
              <a:ext uri="{FF2B5EF4-FFF2-40B4-BE49-F238E27FC236}">
                <a16:creationId xmlns:a16="http://schemas.microsoft.com/office/drawing/2014/main" xmlns="" id="{C9FEB3D1-6D6D-9E45-BEBC-6CB1E42851C3}"/>
              </a:ext>
            </a:extLst>
          </p:cNvPr>
          <p:cNvSpPr>
            <a:spLocks noGrp="1"/>
          </p:cNvSpPr>
          <p:nvPr>
            <p:ph idx="1"/>
          </p:nvPr>
        </p:nvSpPr>
        <p:spPr>
          <a:xfrm>
            <a:off x="1179226" y="3092970"/>
            <a:ext cx="9833548" cy="3185910"/>
          </a:xfrm>
        </p:spPr>
        <p:txBody>
          <a:bodyPr>
            <a:normAutofit/>
          </a:bodyPr>
          <a:lstStyle/>
          <a:p>
            <a:r>
              <a:rPr lang="en-US" sz="1900" dirty="0">
                <a:solidFill>
                  <a:srgbClr val="000000"/>
                </a:solidFill>
              </a:rPr>
              <a:t>Currently, the largest limitation to prevention is cost.  Many people said they would be unwilling to spend great then $100 on their own land and government funding has not kept up with the rise in cases</a:t>
            </a:r>
          </a:p>
          <a:p>
            <a:r>
              <a:rPr lang="en-US" sz="1900" dirty="0">
                <a:solidFill>
                  <a:srgbClr val="000000"/>
                </a:solidFill>
              </a:rPr>
              <a:t>However, certain entities, such as The Connecticut Agricultural Experiment Station have taken great leaps forward in research over the last few years with their own tick testing laboratory</a:t>
            </a:r>
          </a:p>
          <a:p>
            <a:r>
              <a:rPr lang="en-US" sz="1900" dirty="0">
                <a:solidFill>
                  <a:srgbClr val="000000"/>
                </a:solidFill>
              </a:rPr>
              <a:t>Additionally, there are improvements on a vaccination which could lead to future breakthroughs.</a:t>
            </a:r>
          </a:p>
          <a:p>
            <a:endParaRPr lang="en-US" sz="1900" dirty="0">
              <a:solidFill>
                <a:srgbClr val="000000"/>
              </a:solidFill>
            </a:endParaRPr>
          </a:p>
        </p:txBody>
      </p:sp>
    </p:spTree>
    <p:extLst>
      <p:ext uri="{BB962C8B-B14F-4D97-AF65-F5344CB8AC3E}">
        <p14:creationId xmlns:p14="http://schemas.microsoft.com/office/powerpoint/2010/main" val="48346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AF6E0F7F-A7DA-434E-8343-7A16E445D88B}"/>
              </a:ext>
            </a:extLst>
          </p:cNvPr>
          <p:cNvSpPr>
            <a:spLocks noGrp="1"/>
          </p:cNvSpPr>
          <p:nvPr>
            <p:ph type="title"/>
          </p:nvPr>
        </p:nvSpPr>
        <p:spPr>
          <a:xfrm>
            <a:off x="640079" y="2053641"/>
            <a:ext cx="3669161" cy="2760098"/>
          </a:xfrm>
        </p:spPr>
        <p:txBody>
          <a:bodyPr>
            <a:normAutofit/>
          </a:bodyPr>
          <a:lstStyle/>
          <a:p>
            <a:r>
              <a:rPr lang="en-US">
                <a:solidFill>
                  <a:srgbClr val="FFFFFF"/>
                </a:solidFill>
              </a:rPr>
              <a:t>How Ticks Spread the Disease	</a:t>
            </a:r>
          </a:p>
        </p:txBody>
      </p:sp>
      <p:sp>
        <p:nvSpPr>
          <p:cNvPr id="3" name="Content Placeholder 2">
            <a:extLst>
              <a:ext uri="{FF2B5EF4-FFF2-40B4-BE49-F238E27FC236}">
                <a16:creationId xmlns:a16="http://schemas.microsoft.com/office/drawing/2014/main" xmlns="" id="{5EE42404-DA6E-9548-88C2-8580B5F168A2}"/>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Ticks feed from mammals, birds, reptiles, and </a:t>
            </a:r>
            <a:r>
              <a:rPr lang="en-US" sz="2400" dirty="0" smtClean="0">
                <a:solidFill>
                  <a:srgbClr val="000000"/>
                </a:solidFill>
              </a:rPr>
              <a:t>amphibians</a:t>
            </a:r>
            <a:endParaRPr lang="en-US" sz="2400" dirty="0">
              <a:solidFill>
                <a:srgbClr val="000000"/>
              </a:solidFill>
            </a:endParaRPr>
          </a:p>
          <a:p>
            <a:r>
              <a:rPr lang="en-US" sz="2400" dirty="0">
                <a:solidFill>
                  <a:srgbClr val="000000"/>
                </a:solidFill>
              </a:rPr>
              <a:t>The ticks need to have a new host at each stage of their life</a:t>
            </a:r>
          </a:p>
          <a:p>
            <a:r>
              <a:rPr lang="en-US" sz="2400" dirty="0">
                <a:solidFill>
                  <a:srgbClr val="000000"/>
                </a:solidFill>
              </a:rPr>
              <a:t>They will wait for a host, resting on the tips of grasses and shrubs in a position known as "questing”</a:t>
            </a:r>
          </a:p>
          <a:p>
            <a:r>
              <a:rPr lang="en-US" sz="2400" dirty="0">
                <a:solidFill>
                  <a:srgbClr val="000000"/>
                </a:solidFill>
              </a:rPr>
              <a:t>When a host brushes the spot where a tick is waiting, it moves to the host</a:t>
            </a:r>
          </a:p>
        </p:txBody>
      </p:sp>
    </p:spTree>
    <p:extLst>
      <p:ext uri="{BB962C8B-B14F-4D97-AF65-F5344CB8AC3E}">
        <p14:creationId xmlns:p14="http://schemas.microsoft.com/office/powerpoint/2010/main" val="4206229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40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xmlns="" id="{A4D08DBC-369F-8B40-9BF1-047104921A46}"/>
              </a:ext>
            </a:extLst>
          </p:cNvPr>
          <p:cNvPicPr>
            <a:picLocks noGrp="1" noChangeAspect="1"/>
          </p:cNvPicPr>
          <p:nvPr>
            <p:ph idx="1"/>
          </p:nvPr>
        </p:nvPicPr>
        <p:blipFill>
          <a:blip r:embed="rId2"/>
          <a:stretch>
            <a:fillRect/>
          </a:stretch>
        </p:blipFill>
        <p:spPr>
          <a:xfrm>
            <a:off x="3366178" y="643467"/>
            <a:ext cx="5459644" cy="5571066"/>
          </a:xfrm>
          <a:prstGeom prst="rect">
            <a:avLst/>
          </a:prstGeom>
        </p:spPr>
      </p:pic>
    </p:spTree>
    <p:extLst>
      <p:ext uri="{BB962C8B-B14F-4D97-AF65-F5344CB8AC3E}">
        <p14:creationId xmlns:p14="http://schemas.microsoft.com/office/powerpoint/2010/main" val="695310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113FA19C-3073-834B-A2A0-9C515175A8A9}"/>
              </a:ext>
            </a:extLst>
          </p:cNvPr>
          <p:cNvSpPr>
            <a:spLocks noGrp="1"/>
          </p:cNvSpPr>
          <p:nvPr>
            <p:ph type="title"/>
          </p:nvPr>
        </p:nvSpPr>
        <p:spPr>
          <a:xfrm>
            <a:off x="640079" y="2053641"/>
            <a:ext cx="3669161" cy="2760098"/>
          </a:xfrm>
        </p:spPr>
        <p:txBody>
          <a:bodyPr>
            <a:normAutofit/>
          </a:bodyPr>
          <a:lstStyle/>
          <a:p>
            <a:r>
              <a:rPr lang="en-US">
                <a:solidFill>
                  <a:srgbClr val="FFFFFF"/>
                </a:solidFill>
              </a:rPr>
              <a:t>How Ticks Spread the Disease (cont.)</a:t>
            </a:r>
          </a:p>
        </p:txBody>
      </p:sp>
      <p:sp>
        <p:nvSpPr>
          <p:cNvPr id="3" name="Content Placeholder 2">
            <a:extLst>
              <a:ext uri="{FF2B5EF4-FFF2-40B4-BE49-F238E27FC236}">
                <a16:creationId xmlns:a16="http://schemas.microsoft.com/office/drawing/2014/main" xmlns="" id="{0DD67C53-4FCB-C649-8FF3-C93154AD17C5}"/>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A tick will use a feeding tube to eat</a:t>
            </a:r>
          </a:p>
          <a:p>
            <a:r>
              <a:rPr lang="en-US" sz="2400">
                <a:solidFill>
                  <a:srgbClr val="000000"/>
                </a:solidFill>
              </a:rPr>
              <a:t>The feeding tubes will  secrete a cement-like substance that keeps them firmly attached during the meal</a:t>
            </a:r>
          </a:p>
          <a:p>
            <a:r>
              <a:rPr lang="en-US" sz="2400">
                <a:solidFill>
                  <a:srgbClr val="000000"/>
                </a:solidFill>
              </a:rPr>
              <a:t>The tubes can also have barbs to help keep the tick in place</a:t>
            </a:r>
          </a:p>
          <a:p>
            <a:r>
              <a:rPr lang="en-US" sz="2400">
                <a:solidFill>
                  <a:srgbClr val="000000"/>
                </a:solidFill>
              </a:rPr>
              <a:t> Ticks can also secrete an anesthetic in their saliva so it will go unnoticed to the host</a:t>
            </a:r>
          </a:p>
          <a:p>
            <a:endParaRPr lang="en-US" sz="2400">
              <a:solidFill>
                <a:srgbClr val="000000"/>
              </a:solidFill>
            </a:endParaRPr>
          </a:p>
          <a:p>
            <a:endParaRPr lang="en-US" sz="2400">
              <a:solidFill>
                <a:srgbClr val="000000"/>
              </a:solidFill>
            </a:endParaRPr>
          </a:p>
        </p:txBody>
      </p:sp>
    </p:spTree>
    <p:extLst>
      <p:ext uri="{BB962C8B-B14F-4D97-AF65-F5344CB8AC3E}">
        <p14:creationId xmlns:p14="http://schemas.microsoft.com/office/powerpoint/2010/main" val="214422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EF326A99-368D-9648-A86F-358A5EC0CE03}"/>
              </a:ext>
            </a:extLst>
          </p:cNvPr>
          <p:cNvSpPr>
            <a:spLocks noGrp="1"/>
          </p:cNvSpPr>
          <p:nvPr>
            <p:ph type="title"/>
          </p:nvPr>
        </p:nvSpPr>
        <p:spPr>
          <a:xfrm>
            <a:off x="640079" y="2053641"/>
            <a:ext cx="3669161" cy="2760098"/>
          </a:xfrm>
        </p:spPr>
        <p:txBody>
          <a:bodyPr>
            <a:normAutofit/>
          </a:bodyPr>
          <a:lstStyle/>
          <a:p>
            <a:r>
              <a:rPr lang="en-US">
                <a:solidFill>
                  <a:srgbClr val="FFFFFF"/>
                </a:solidFill>
              </a:rPr>
              <a:t>How Ticks Spread the Disease (cont.)</a:t>
            </a:r>
          </a:p>
        </p:txBody>
      </p:sp>
      <p:sp>
        <p:nvSpPr>
          <p:cNvPr id="3" name="Content Placeholder 2">
            <a:extLst>
              <a:ext uri="{FF2B5EF4-FFF2-40B4-BE49-F238E27FC236}">
                <a16:creationId xmlns:a16="http://schemas.microsoft.com/office/drawing/2014/main" xmlns="" id="{7A687C04-FEAD-2349-BF8F-6FB56C375C5A}"/>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If the host animal has certain </a:t>
            </a:r>
            <a:r>
              <a:rPr lang="en-US" sz="2400" dirty="0" err="1">
                <a:solidFill>
                  <a:srgbClr val="000000"/>
                </a:solidFill>
              </a:rPr>
              <a:t>bloodborne</a:t>
            </a:r>
            <a:r>
              <a:rPr lang="en-US" sz="2400" dirty="0">
                <a:solidFill>
                  <a:srgbClr val="000000"/>
                </a:solidFill>
              </a:rPr>
              <a:t> infections, such as the Lyme disease agent, the tick may ingest the pathogen and become infected</a:t>
            </a:r>
          </a:p>
          <a:p>
            <a:r>
              <a:rPr lang="en-US" sz="2400" dirty="0">
                <a:solidFill>
                  <a:srgbClr val="000000"/>
                </a:solidFill>
              </a:rPr>
              <a:t>When the tick moves on to humans, this will spread the infection</a:t>
            </a:r>
          </a:p>
          <a:p>
            <a:r>
              <a:rPr lang="en-US" sz="2400" dirty="0">
                <a:solidFill>
                  <a:srgbClr val="000000"/>
                </a:solidFill>
              </a:rPr>
              <a:t>Once infected, a tick can transmit infection throughout its life</a:t>
            </a:r>
          </a:p>
          <a:p>
            <a:r>
              <a:rPr lang="en-US" sz="2400" dirty="0">
                <a:solidFill>
                  <a:srgbClr val="000000"/>
                </a:solidFill>
              </a:rPr>
              <a:t>Removing the tick quickly can help fend off the </a:t>
            </a:r>
            <a:r>
              <a:rPr lang="en-US" sz="2400" dirty="0" smtClean="0">
                <a:solidFill>
                  <a:srgbClr val="000000"/>
                </a:solidFill>
              </a:rPr>
              <a:t>infection</a:t>
            </a:r>
            <a:endParaRPr lang="en-US" sz="2400" dirty="0">
              <a:solidFill>
                <a:srgbClr val="000000"/>
              </a:solidFill>
            </a:endParaRPr>
          </a:p>
          <a:p>
            <a:r>
              <a:rPr lang="en-US" sz="2400" dirty="0">
                <a:solidFill>
                  <a:srgbClr val="000000"/>
                </a:solidFill>
              </a:rPr>
              <a:t>According to the CDC, removing the tick within 24 hours will reduce the risk as it takes times for the Lyme bacteria to move from the tick to the host</a:t>
            </a:r>
          </a:p>
        </p:txBody>
      </p:sp>
    </p:spTree>
    <p:extLst>
      <p:ext uri="{BB962C8B-B14F-4D97-AF65-F5344CB8AC3E}">
        <p14:creationId xmlns:p14="http://schemas.microsoft.com/office/powerpoint/2010/main" val="422347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5B2F7E44-DED6-434E-9194-887E1F4C86BF}"/>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The Number of Cases </a:t>
            </a:r>
          </a:p>
        </p:txBody>
      </p:sp>
      <p:sp>
        <p:nvSpPr>
          <p:cNvPr id="3" name="Content Placeholder 2">
            <a:extLst>
              <a:ext uri="{FF2B5EF4-FFF2-40B4-BE49-F238E27FC236}">
                <a16:creationId xmlns:a16="http://schemas.microsoft.com/office/drawing/2014/main" xmlns="" id="{A9262563-5765-6E4F-9DFD-BAA443EEDFED}"/>
              </a:ext>
            </a:extLst>
          </p:cNvPr>
          <p:cNvSpPr>
            <a:spLocks noGrp="1"/>
          </p:cNvSpPr>
          <p:nvPr>
            <p:ph idx="1"/>
          </p:nvPr>
        </p:nvSpPr>
        <p:spPr>
          <a:xfrm>
            <a:off x="1179226" y="3092970"/>
            <a:ext cx="9833548" cy="2693976"/>
          </a:xfrm>
        </p:spPr>
        <p:txBody>
          <a:bodyPr>
            <a:normAutofit/>
          </a:bodyPr>
          <a:lstStyle/>
          <a:p>
            <a:r>
              <a:rPr lang="en-US" sz="1900">
                <a:solidFill>
                  <a:srgbClr val="000000"/>
                </a:solidFill>
              </a:rPr>
              <a:t>The number of reported cases of Lyme disease in the United States has tripled since the late 1990s</a:t>
            </a:r>
          </a:p>
          <a:p>
            <a:r>
              <a:rPr lang="en-US" sz="1900">
                <a:solidFill>
                  <a:srgbClr val="000000"/>
                </a:solidFill>
              </a:rPr>
              <a:t>Many cases will go unreported</a:t>
            </a:r>
          </a:p>
          <a:p>
            <a:r>
              <a:rPr lang="en-US" sz="1900">
                <a:solidFill>
                  <a:srgbClr val="000000"/>
                </a:solidFill>
              </a:rPr>
              <a:t>The number is expected to continue to rise in the coming years</a:t>
            </a:r>
          </a:p>
          <a:p>
            <a:r>
              <a:rPr lang="en-US" sz="1900">
                <a:solidFill>
                  <a:srgbClr val="000000"/>
                </a:solidFill>
              </a:rPr>
              <a:t>Climate changes will help foster better environments for the ticks who prefer a hot and humid climate to help in their development</a:t>
            </a:r>
          </a:p>
          <a:p>
            <a:r>
              <a:rPr lang="en-US" sz="1900">
                <a:solidFill>
                  <a:srgbClr val="000000"/>
                </a:solidFill>
              </a:rPr>
              <a:t>In a study done by Carnegie Mellon University, they predicted that if the temperature continues to rise by 2 degrees a year, the number of cases will increase by 21 percent per year</a:t>
            </a:r>
          </a:p>
        </p:txBody>
      </p:sp>
    </p:spTree>
    <p:extLst>
      <p:ext uri="{BB962C8B-B14F-4D97-AF65-F5344CB8AC3E}">
        <p14:creationId xmlns:p14="http://schemas.microsoft.com/office/powerpoint/2010/main" val="270934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4A5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xmlns="" id="{162FA583-EEE2-354F-B16A-6657066F2647}"/>
              </a:ext>
            </a:extLst>
          </p:cNvPr>
          <p:cNvPicPr>
            <a:picLocks noGrp="1" noChangeAspect="1"/>
          </p:cNvPicPr>
          <p:nvPr>
            <p:ph idx="1"/>
          </p:nvPr>
        </p:nvPicPr>
        <p:blipFill>
          <a:blip r:embed="rId2"/>
          <a:stretch>
            <a:fillRect/>
          </a:stretch>
        </p:blipFill>
        <p:spPr>
          <a:xfrm>
            <a:off x="1453445" y="643467"/>
            <a:ext cx="9285110" cy="5571066"/>
          </a:xfrm>
          <a:prstGeom prst="rect">
            <a:avLst/>
          </a:prstGeom>
        </p:spPr>
      </p:pic>
    </p:spTree>
    <p:extLst>
      <p:ext uri="{BB962C8B-B14F-4D97-AF65-F5344CB8AC3E}">
        <p14:creationId xmlns:p14="http://schemas.microsoft.com/office/powerpoint/2010/main" val="3488223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BEA8185-8533-4C45-8DAD-F1BDADD264F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Lyme Disease in 2012 vs 2017</a:t>
            </a:r>
          </a:p>
        </p:txBody>
      </p:sp>
      <p:cxnSp>
        <p:nvCxnSpPr>
          <p:cNvPr id="13" name="Straight Connector 12">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xmlns="" id="{A1940145-365D-C44C-8472-36A7A9C532E4}"/>
              </a:ext>
            </a:extLst>
          </p:cNvPr>
          <p:cNvPicPr>
            <a:picLocks noGrp="1" noChangeAspect="1"/>
          </p:cNvPicPr>
          <p:nvPr>
            <p:ph sz="half" idx="1"/>
          </p:nvPr>
        </p:nvPicPr>
        <p:blipFill>
          <a:blip r:embed="rId2"/>
          <a:stretch>
            <a:fillRect/>
          </a:stretch>
        </p:blipFill>
        <p:spPr>
          <a:xfrm>
            <a:off x="446691" y="2426818"/>
            <a:ext cx="5225669" cy="3997637"/>
          </a:xfrm>
          <a:prstGeom prst="rect">
            <a:avLst/>
          </a:prstGeom>
        </p:spPr>
      </p:pic>
      <p:cxnSp>
        <p:nvCxnSpPr>
          <p:cNvPr id="15" name="Straight Connector 14">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xmlns="" id="{72DC68BF-D189-4144-BA4D-A2DE2B0AE3BF}"/>
              </a:ext>
            </a:extLst>
          </p:cNvPr>
          <p:cNvPicPr>
            <a:picLocks noGrp="1" noChangeAspect="1"/>
          </p:cNvPicPr>
          <p:nvPr>
            <p:ph sz="half" idx="2"/>
          </p:nvPr>
        </p:nvPicPr>
        <p:blipFill>
          <a:blip r:embed="rId3"/>
          <a:stretch>
            <a:fillRect/>
          </a:stretch>
        </p:blipFill>
        <p:spPr>
          <a:xfrm>
            <a:off x="6445073" y="2570625"/>
            <a:ext cx="5455917" cy="3710023"/>
          </a:xfrm>
          <a:prstGeom prst="rect">
            <a:avLst/>
          </a:prstGeom>
        </p:spPr>
      </p:pic>
    </p:spTree>
    <p:extLst>
      <p:ext uri="{BB962C8B-B14F-4D97-AF65-F5344CB8AC3E}">
        <p14:creationId xmlns:p14="http://schemas.microsoft.com/office/powerpoint/2010/main" val="2643907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2574</Words>
  <Application>Microsoft Office PowerPoint</Application>
  <PresentationFormat>Custom</PresentationFormat>
  <Paragraphs>434</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Lyme Disease Prevention: A Cost Analysis</vt:lpstr>
      <vt:lpstr>What is Lyme Disease?</vt:lpstr>
      <vt:lpstr>How Ticks Spread the Disease </vt:lpstr>
      <vt:lpstr>PowerPoint Presentation</vt:lpstr>
      <vt:lpstr>How Ticks Spread the Disease (cont.)</vt:lpstr>
      <vt:lpstr>How Ticks Spread the Disease (cont.)</vt:lpstr>
      <vt:lpstr>The Number of Cases </vt:lpstr>
      <vt:lpstr>PowerPoint Presentation</vt:lpstr>
      <vt:lpstr>Lyme Disease in 2012 vs 2017</vt:lpstr>
      <vt:lpstr>The Cost of the Disease </vt:lpstr>
      <vt:lpstr>The Disease in Connecticut</vt:lpstr>
      <vt:lpstr>Connecticut Lyme Disease vs Population Density </vt:lpstr>
      <vt:lpstr>The Disease In Connecticut (cont.)</vt:lpstr>
      <vt:lpstr>Disease Prevention</vt:lpstr>
      <vt:lpstr>Disease Prevention </vt:lpstr>
      <vt:lpstr>Disease Prevention (cont.)</vt:lpstr>
      <vt:lpstr>Our Objective and  Methods</vt:lpstr>
      <vt:lpstr>Costs of Application </vt:lpstr>
      <vt:lpstr>Environmental Impact</vt:lpstr>
      <vt:lpstr>Environmental Impact and Weights</vt:lpstr>
      <vt:lpstr>Model 1- Small County Application</vt:lpstr>
      <vt:lpstr>Model 1 – Small County Application (cont.)</vt:lpstr>
      <vt:lpstr>Model 1- Small County Application (cont.)</vt:lpstr>
      <vt:lpstr>Model 2-Small County Application- Multi Goal</vt:lpstr>
      <vt:lpstr>Model 2-Small County Application- Multi Goal</vt:lpstr>
      <vt:lpstr>Model 3- Large Scale Application</vt:lpstr>
      <vt:lpstr>Model 3- Large Scale Application (cont.)</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Lyme Disease Prevention: A Cost Analysis</dc:title>
  <dc:creator>Lisa Limeri</dc:creator>
  <cp:lastModifiedBy>Jimmy</cp:lastModifiedBy>
  <cp:revision>3</cp:revision>
  <dcterms:created xsi:type="dcterms:W3CDTF">2019-08-27T20:34:18Z</dcterms:created>
  <dcterms:modified xsi:type="dcterms:W3CDTF">2019-08-27T22:51:21Z</dcterms:modified>
</cp:coreProperties>
</file>